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7" r:id="rId4"/>
    <p:sldId id="259" r:id="rId5"/>
    <p:sldId id="261" r:id="rId6"/>
    <p:sldId id="258" r:id="rId7"/>
    <p:sldId id="260" r:id="rId8"/>
    <p:sldId id="263" r:id="rId9"/>
    <p:sldId id="264" r:id="rId10"/>
    <p:sldId id="268" r:id="rId11"/>
    <p:sldId id="265" r:id="rId12"/>
    <p:sldId id="269" r:id="rId13"/>
    <p:sldId id="266" r:id="rId14"/>
  </p:sldIdLst>
  <p:sldSz cx="18288000" cy="10287000"/>
  <p:notesSz cx="6858000" cy="9144000"/>
  <p:embeddedFontLst>
    <p:embeddedFont>
      <p:font typeface="DM Sans" pitchFamily="2" charset="0"/>
      <p:regular r:id="rId15"/>
      <p:bold r:id="rId16"/>
      <p:italic r:id="rId17"/>
      <p:boldItalic r:id="rId18"/>
    </p:embeddedFont>
    <p:embeddedFont>
      <p:font typeface="DM Sans Bold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1299EA-C33A-1941-B848-95993AE11B73}" v="1" dt="2025-04-06T07:10:53.324"/>
    <p1510:client id="{D23307F3-DB7E-4D59-9F3A-1D60042B73B1}" v="233" dt="2025-04-06T07:53:40.3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840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5" Type="http://schemas.openxmlformats.org/officeDocument/2006/relationships/image" Target="../media/image24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29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24" Type="http://schemas.openxmlformats.org/officeDocument/2006/relationships/image" Target="../media/image23.pn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23" Type="http://schemas.openxmlformats.org/officeDocument/2006/relationships/image" Target="../media/image22.sv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svg"/><Relationship Id="rId30" Type="http://schemas.openxmlformats.org/officeDocument/2006/relationships/image" Target="../media/image2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8.svg"/><Relationship Id="rId3" Type="http://schemas.openxmlformats.org/officeDocument/2006/relationships/image" Target="../media/image8.svg"/><Relationship Id="rId7" Type="http://schemas.openxmlformats.org/officeDocument/2006/relationships/image" Target="../media/image14.svg"/><Relationship Id="rId12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4.svg"/><Relationship Id="rId5" Type="http://schemas.openxmlformats.org/officeDocument/2006/relationships/image" Target="../media/image10.svg"/><Relationship Id="rId15" Type="http://schemas.openxmlformats.org/officeDocument/2006/relationships/image" Target="../media/image46.svg"/><Relationship Id="rId10" Type="http://schemas.openxmlformats.org/officeDocument/2006/relationships/image" Target="../media/image23.png"/><Relationship Id="rId4" Type="http://schemas.openxmlformats.org/officeDocument/2006/relationships/image" Target="../media/image9.png"/><Relationship Id="rId9" Type="http://schemas.openxmlformats.org/officeDocument/2006/relationships/image" Target="../media/image20.svg"/><Relationship Id="rId1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48.png"/><Relationship Id="rId3" Type="http://schemas.openxmlformats.org/officeDocument/2006/relationships/image" Target="../media/image24.svg"/><Relationship Id="rId7" Type="http://schemas.openxmlformats.org/officeDocument/2006/relationships/image" Target="../media/image8.svg"/><Relationship Id="rId12" Type="http://schemas.openxmlformats.org/officeDocument/2006/relationships/image" Target="../media/image4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28.svg"/><Relationship Id="rId14" Type="http://schemas.openxmlformats.org/officeDocument/2006/relationships/image" Target="../media/image49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8.svg"/><Relationship Id="rId3" Type="http://schemas.openxmlformats.org/officeDocument/2006/relationships/image" Target="../media/image8.svg"/><Relationship Id="rId7" Type="http://schemas.openxmlformats.org/officeDocument/2006/relationships/image" Target="../media/image14.svg"/><Relationship Id="rId12" Type="http://schemas.openxmlformats.org/officeDocument/2006/relationships/image" Target="../media/image2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4.svg"/><Relationship Id="rId5" Type="http://schemas.openxmlformats.org/officeDocument/2006/relationships/image" Target="../media/image10.svg"/><Relationship Id="rId15" Type="http://schemas.openxmlformats.org/officeDocument/2006/relationships/image" Target="../media/image51.svg"/><Relationship Id="rId10" Type="http://schemas.openxmlformats.org/officeDocument/2006/relationships/image" Target="../media/image23.png"/><Relationship Id="rId4" Type="http://schemas.openxmlformats.org/officeDocument/2006/relationships/image" Target="../media/image9.png"/><Relationship Id="rId9" Type="http://schemas.openxmlformats.org/officeDocument/2006/relationships/image" Target="../media/image20.svg"/><Relationship Id="rId1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2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5" Type="http://schemas.openxmlformats.org/officeDocument/2006/relationships/image" Target="../media/image26.sv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24" Type="http://schemas.openxmlformats.org/officeDocument/2006/relationships/image" Target="../media/image25.png"/><Relationship Id="rId5" Type="http://schemas.openxmlformats.org/officeDocument/2006/relationships/image" Target="../media/image4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6.svg"/><Relationship Id="rId3" Type="http://schemas.openxmlformats.org/officeDocument/2006/relationships/image" Target="../media/image31.svg"/><Relationship Id="rId7" Type="http://schemas.openxmlformats.org/officeDocument/2006/relationships/image" Target="../media/image10.svg"/><Relationship Id="rId12" Type="http://schemas.openxmlformats.org/officeDocument/2006/relationships/image" Target="../media/image2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0.svg"/><Relationship Id="rId5" Type="http://schemas.openxmlformats.org/officeDocument/2006/relationships/image" Target="../media/image8.svg"/><Relationship Id="rId10" Type="http://schemas.openxmlformats.org/officeDocument/2006/relationships/image" Target="../media/image19.png"/><Relationship Id="rId4" Type="http://schemas.openxmlformats.org/officeDocument/2006/relationships/image" Target="../media/image7.png"/><Relationship Id="rId9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33.svg"/><Relationship Id="rId3" Type="http://schemas.openxmlformats.org/officeDocument/2006/relationships/image" Target="../media/image8.svg"/><Relationship Id="rId7" Type="http://schemas.openxmlformats.org/officeDocument/2006/relationships/image" Target="../media/image14.svg"/><Relationship Id="rId12" Type="http://schemas.openxmlformats.org/officeDocument/2006/relationships/image" Target="../media/image3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26.svg"/><Relationship Id="rId5" Type="http://schemas.openxmlformats.org/officeDocument/2006/relationships/image" Target="../media/image10.svg"/><Relationship Id="rId10" Type="http://schemas.openxmlformats.org/officeDocument/2006/relationships/image" Target="../media/image25.png"/><Relationship Id="rId4" Type="http://schemas.openxmlformats.org/officeDocument/2006/relationships/image" Target="../media/image9.png"/><Relationship Id="rId9" Type="http://schemas.openxmlformats.org/officeDocument/2006/relationships/image" Target="../media/image2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4.svg"/><Relationship Id="rId7" Type="http://schemas.openxmlformats.org/officeDocument/2006/relationships/image" Target="../media/image2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6.svg"/><Relationship Id="rId10" Type="http://schemas.openxmlformats.org/officeDocument/2006/relationships/image" Target="../media/image38.png"/><Relationship Id="rId4" Type="http://schemas.openxmlformats.org/officeDocument/2006/relationships/image" Target="../media/image15.png"/><Relationship Id="rId9" Type="http://schemas.openxmlformats.org/officeDocument/2006/relationships/image" Target="../media/image2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0.sv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12" Type="http://schemas.openxmlformats.org/officeDocument/2006/relationships/image" Target="../media/image19.png"/><Relationship Id="rId17" Type="http://schemas.openxmlformats.org/officeDocument/2006/relationships/image" Target="../media/image28.svg"/><Relationship Id="rId2" Type="http://schemas.openxmlformats.org/officeDocument/2006/relationships/image" Target="../media/image1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6.svg"/><Relationship Id="rId5" Type="http://schemas.openxmlformats.org/officeDocument/2006/relationships/image" Target="../media/image8.svg"/><Relationship Id="rId15" Type="http://schemas.openxmlformats.org/officeDocument/2006/relationships/image" Target="../media/image24.svg"/><Relationship Id="rId10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14.svg"/><Relationship Id="rId1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" Type="http://schemas.openxmlformats.org/officeDocument/2006/relationships/image" Target="../media/image2.svg"/><Relationship Id="rId21" Type="http://schemas.openxmlformats.org/officeDocument/2006/relationships/image" Target="../media/image22.svg"/><Relationship Id="rId7" Type="http://schemas.openxmlformats.org/officeDocument/2006/relationships/image" Target="../media/image8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5" Type="http://schemas.openxmlformats.org/officeDocument/2006/relationships/image" Target="../media/image26.svg"/><Relationship Id="rId2" Type="http://schemas.openxmlformats.org/officeDocument/2006/relationships/image" Target="../media/image1.png"/><Relationship Id="rId16" Type="http://schemas.openxmlformats.org/officeDocument/2006/relationships/image" Target="../media/image17.png"/><Relationship Id="rId20" Type="http://schemas.openxmlformats.org/officeDocument/2006/relationships/image" Target="../media/image21.png"/><Relationship Id="rId29" Type="http://schemas.openxmlformats.org/officeDocument/2006/relationships/image" Target="../media/image4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svg"/><Relationship Id="rId24" Type="http://schemas.openxmlformats.org/officeDocument/2006/relationships/image" Target="../media/image25.png"/><Relationship Id="rId5" Type="http://schemas.openxmlformats.org/officeDocument/2006/relationships/image" Target="../media/image4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28" Type="http://schemas.openxmlformats.org/officeDocument/2006/relationships/image" Target="../media/image39.pn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4" Type="http://schemas.openxmlformats.org/officeDocument/2006/relationships/image" Target="../media/image3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svg"/><Relationship Id="rId30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24.svg"/><Relationship Id="rId3" Type="http://schemas.openxmlformats.org/officeDocument/2006/relationships/image" Target="../media/image43.svg"/><Relationship Id="rId7" Type="http://schemas.openxmlformats.org/officeDocument/2006/relationships/image" Target="../media/image10.svg"/><Relationship Id="rId12" Type="http://schemas.openxmlformats.org/officeDocument/2006/relationships/image" Target="../media/image23.png"/><Relationship Id="rId2" Type="http://schemas.openxmlformats.org/officeDocument/2006/relationships/image" Target="../media/image42.png"/><Relationship Id="rId16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20.svg"/><Relationship Id="rId5" Type="http://schemas.openxmlformats.org/officeDocument/2006/relationships/image" Target="../media/image8.svg"/><Relationship Id="rId15" Type="http://schemas.openxmlformats.org/officeDocument/2006/relationships/image" Target="../media/image28.svg"/><Relationship Id="rId10" Type="http://schemas.openxmlformats.org/officeDocument/2006/relationships/image" Target="../media/image19.png"/><Relationship Id="rId4" Type="http://schemas.openxmlformats.org/officeDocument/2006/relationships/image" Target="../media/image7.png"/><Relationship Id="rId9" Type="http://schemas.openxmlformats.org/officeDocument/2006/relationships/image" Target="../media/image14.svg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236705" y="6409875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6" y="0"/>
                </a:lnTo>
                <a:lnTo>
                  <a:pt x="724986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 rot="4747568">
            <a:off x="-2588113" y="3494758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TextBox 16"/>
          <p:cNvSpPr txBox="1"/>
          <p:nvPr/>
        </p:nvSpPr>
        <p:spPr>
          <a:xfrm>
            <a:off x="3635340" y="4428288"/>
            <a:ext cx="10910396" cy="1649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218"/>
              </a:lnSpc>
            </a:pPr>
            <a:r>
              <a:rPr lang="en-US" sz="12998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Atom Mail</a:t>
            </a:r>
          </a:p>
        </p:txBody>
      </p:sp>
      <p:sp>
        <p:nvSpPr>
          <p:cNvPr id="18" name="Freeform 18"/>
          <p:cNvSpPr/>
          <p:nvPr/>
        </p:nvSpPr>
        <p:spPr>
          <a:xfrm>
            <a:off x="4737926" y="2576219"/>
            <a:ext cx="724985" cy="920616"/>
          </a:xfrm>
          <a:custGeom>
            <a:avLst/>
            <a:gdLst/>
            <a:ahLst/>
            <a:cxnLst/>
            <a:rect l="l" t="t" r="r" b="b"/>
            <a:pathLst>
              <a:path w="724985" h="920616">
                <a:moveTo>
                  <a:pt x="0" y="0"/>
                </a:moveTo>
                <a:lnTo>
                  <a:pt x="724985" y="0"/>
                </a:lnTo>
                <a:lnTo>
                  <a:pt x="724985" y="920616"/>
                </a:lnTo>
                <a:lnTo>
                  <a:pt x="0" y="9206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FF4790D-3059-0B48-0100-B6F7AA6BCDA2}"/>
              </a:ext>
            </a:extLst>
          </p:cNvPr>
          <p:cNvSpPr/>
          <p:nvPr/>
        </p:nvSpPr>
        <p:spPr>
          <a:xfrm>
            <a:off x="7343782" y="1861463"/>
            <a:ext cx="2604326" cy="2535906"/>
          </a:xfrm>
          <a:prstGeom prst="ellipse">
            <a:avLst/>
          </a:prstGeom>
          <a:blipFill dpi="0" rotWithShape="1">
            <a:blip r:embed="rId30"/>
            <a:srcRect/>
            <a:stretch>
              <a:fillRect/>
            </a:stretch>
          </a:blipFill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CB47638-89E5-3527-4512-6B470881EDDF}"/>
              </a:ext>
            </a:extLst>
          </p:cNvPr>
          <p:cNvSpPr txBox="1"/>
          <p:nvPr/>
        </p:nvSpPr>
        <p:spPr>
          <a:xfrm>
            <a:off x="8350677" y="5843094"/>
            <a:ext cx="495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/>
              <a:t>Ai-Powered Email Assistant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DDF609-9C74-965E-7B59-4C643DB20905}"/>
              </a:ext>
            </a:extLst>
          </p:cNvPr>
          <p:cNvSpPr txBox="1"/>
          <p:nvPr/>
        </p:nvSpPr>
        <p:spPr>
          <a:xfrm>
            <a:off x="1091703" y="7213639"/>
            <a:ext cx="7391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/>
              <a:t>Team Name :- </a:t>
            </a:r>
            <a:r>
              <a:rPr lang="en-IN" sz="2800" b="1" err="1"/>
              <a:t>Codebyte</a:t>
            </a:r>
            <a:r>
              <a:rPr lang="en-IN" sz="2800" b="1"/>
              <a:t> Acers</a:t>
            </a:r>
          </a:p>
          <a:p>
            <a:endParaRPr lang="en-IN" sz="2800" b="1"/>
          </a:p>
          <a:p>
            <a:r>
              <a:rPr lang="en-IN" sz="2800"/>
              <a:t>Event</a:t>
            </a:r>
            <a:r>
              <a:rPr lang="en-IN" sz="2800" b="1"/>
              <a:t>:- Hack/ &lt;Fest’25 IIT Dhanbad (ISM)</a:t>
            </a:r>
          </a:p>
          <a:p>
            <a:endParaRPr lang="en-IN" sz="2800" b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615A65-1D89-8648-D474-FE6509A41C91}"/>
              </a:ext>
            </a:extLst>
          </p:cNvPr>
          <p:cNvSpPr txBox="1"/>
          <p:nvPr/>
        </p:nvSpPr>
        <p:spPr>
          <a:xfrm>
            <a:off x="11931079" y="7009423"/>
            <a:ext cx="551512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/>
              <a:t>Team Members :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b="1"/>
              <a:t>Akshat </a:t>
            </a:r>
            <a:r>
              <a:rPr lang="en-IN" sz="2800" b="1" err="1"/>
              <a:t>kumar</a:t>
            </a:r>
            <a:r>
              <a:rPr lang="en-IN" sz="2800" b="1"/>
              <a:t> (Group leader)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b="1"/>
              <a:t>Samir Sonkar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b="1" err="1"/>
              <a:t>Sumist</a:t>
            </a:r>
            <a:r>
              <a:rPr lang="en-IN" sz="2800" b="1"/>
              <a:t> </a:t>
            </a:r>
            <a:r>
              <a:rPr lang="en-IN" sz="2800" b="1" err="1"/>
              <a:t>kumar</a:t>
            </a:r>
            <a:r>
              <a:rPr lang="en-IN" sz="2800" b="1"/>
              <a:t> Khatri</a:t>
            </a:r>
          </a:p>
          <a:p>
            <a:pPr marL="514350" indent="-514350">
              <a:buFont typeface="+mj-lt"/>
              <a:buAutoNum type="arabicPeriod"/>
            </a:pPr>
            <a:r>
              <a:rPr lang="en-IN" sz="2800" b="1"/>
              <a:t>Sunny Kumar Suman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 animBg="1"/>
      <p:bldP spid="22" grpId="0"/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2A998E-30E1-B4F9-C244-68338556F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3">
            <a:extLst>
              <a:ext uri="{FF2B5EF4-FFF2-40B4-BE49-F238E27FC236}">
                <a16:creationId xmlns:a16="http://schemas.microsoft.com/office/drawing/2014/main" id="{67B21855-63BA-0D7F-186C-317BEDA67167}"/>
              </a:ext>
            </a:extLst>
          </p:cNvPr>
          <p:cNvSpPr txBox="1"/>
          <p:nvPr/>
        </p:nvSpPr>
        <p:spPr>
          <a:xfrm>
            <a:off x="2327079" y="4752897"/>
            <a:ext cx="8838577" cy="2274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16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u="none" spc="9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Professionals: Faster client communication.</a:t>
            </a:r>
          </a:p>
          <a:p>
            <a:pPr marL="285750" lvl="0" indent="-285750" algn="l">
              <a:lnSpc>
                <a:spcPts val="216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u="none" spc="96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85750" lvl="0" indent="-285750" algn="l">
              <a:lnSpc>
                <a:spcPts val="216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u="none" spc="9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Students: Polished emails for professors or internships</a:t>
            </a:r>
          </a:p>
          <a:p>
            <a:pPr lvl="0" algn="l">
              <a:lnSpc>
                <a:spcPts val="2160"/>
              </a:lnSpc>
              <a:spcBef>
                <a:spcPct val="0"/>
              </a:spcBef>
            </a:pPr>
            <a:endParaRPr lang="en-US" sz="2400" u="none" spc="96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85750" lvl="0" indent="-285750" algn="l">
              <a:lnSpc>
                <a:spcPts val="216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u="none" spc="9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Small Businesses: Consistent tone and secure records.</a:t>
            </a:r>
          </a:p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endParaRPr lang="en-US" sz="2400" spc="96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endParaRPr lang="en-US" sz="2400" spc="96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2400" u="none" spc="9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Stat: "Reduce email drafting time by 70%!"</a:t>
            </a:r>
          </a:p>
        </p:txBody>
      </p:sp>
      <p:sp>
        <p:nvSpPr>
          <p:cNvPr id="35" name="Freeform 35">
            <a:extLst>
              <a:ext uri="{FF2B5EF4-FFF2-40B4-BE49-F238E27FC236}">
                <a16:creationId xmlns:a16="http://schemas.microsoft.com/office/drawing/2014/main" id="{C22C8D55-AAD7-76A0-B871-45DC662B665E}"/>
              </a:ext>
            </a:extLst>
          </p:cNvPr>
          <p:cNvSpPr/>
          <p:nvPr/>
        </p:nvSpPr>
        <p:spPr>
          <a:xfrm rot="-10800000">
            <a:off x="14827993" y="-1392447"/>
            <a:ext cx="4017146" cy="3158481"/>
          </a:xfrm>
          <a:custGeom>
            <a:avLst/>
            <a:gdLst/>
            <a:ahLst/>
            <a:cxnLst/>
            <a:rect l="l" t="t" r="r" b="b"/>
            <a:pathLst>
              <a:path w="4017146" h="3158481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6" name="Freeform 36">
            <a:extLst>
              <a:ext uri="{FF2B5EF4-FFF2-40B4-BE49-F238E27FC236}">
                <a16:creationId xmlns:a16="http://schemas.microsoft.com/office/drawing/2014/main" id="{014B1C9C-135B-BE2C-0346-F16D221D738D}"/>
              </a:ext>
            </a:extLst>
          </p:cNvPr>
          <p:cNvSpPr/>
          <p:nvPr/>
        </p:nvSpPr>
        <p:spPr>
          <a:xfrm>
            <a:off x="4580296" y="-1616873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9" y="0"/>
                </a:lnTo>
                <a:lnTo>
                  <a:pt x="4224469" y="2645573"/>
                </a:lnTo>
                <a:lnTo>
                  <a:pt x="0" y="26455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7" name="Freeform 37">
            <a:extLst>
              <a:ext uri="{FF2B5EF4-FFF2-40B4-BE49-F238E27FC236}">
                <a16:creationId xmlns:a16="http://schemas.microsoft.com/office/drawing/2014/main" id="{69A2447E-8B4B-7184-EF22-ACC07A5B2B87}"/>
              </a:ext>
            </a:extLst>
          </p:cNvPr>
          <p:cNvSpPr/>
          <p:nvPr/>
        </p:nvSpPr>
        <p:spPr>
          <a:xfrm>
            <a:off x="7798193" y="9173790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8" name="Freeform 38">
            <a:extLst>
              <a:ext uri="{FF2B5EF4-FFF2-40B4-BE49-F238E27FC236}">
                <a16:creationId xmlns:a16="http://schemas.microsoft.com/office/drawing/2014/main" id="{685F5113-F6CA-D3E4-2899-1E40C4C1FDC6}"/>
              </a:ext>
            </a:extLst>
          </p:cNvPr>
          <p:cNvSpPr/>
          <p:nvPr/>
        </p:nvSpPr>
        <p:spPr>
          <a:xfrm rot="-5400000">
            <a:off x="11921962" y="9016430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9" name="Freeform 39">
            <a:extLst>
              <a:ext uri="{FF2B5EF4-FFF2-40B4-BE49-F238E27FC236}">
                <a16:creationId xmlns:a16="http://schemas.microsoft.com/office/drawing/2014/main" id="{AECDC56F-B82F-406C-AFFA-09173B65DEF1}"/>
              </a:ext>
            </a:extLst>
          </p:cNvPr>
          <p:cNvSpPr/>
          <p:nvPr/>
        </p:nvSpPr>
        <p:spPr>
          <a:xfrm>
            <a:off x="-1066800" y="8633236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0" name="Freeform 40">
            <a:extLst>
              <a:ext uri="{FF2B5EF4-FFF2-40B4-BE49-F238E27FC236}">
                <a16:creationId xmlns:a16="http://schemas.microsoft.com/office/drawing/2014/main" id="{BD1051CA-CF73-55E0-EF8A-52178D545768}"/>
              </a:ext>
            </a:extLst>
          </p:cNvPr>
          <p:cNvSpPr/>
          <p:nvPr/>
        </p:nvSpPr>
        <p:spPr>
          <a:xfrm>
            <a:off x="17259300" y="7433853"/>
            <a:ext cx="1794966" cy="1932669"/>
          </a:xfrm>
          <a:custGeom>
            <a:avLst/>
            <a:gdLst/>
            <a:ahLst/>
            <a:cxnLst/>
            <a:rect l="l" t="t" r="r" b="b"/>
            <a:pathLst>
              <a:path w="1794966" h="1932669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1" name="Freeform 41">
            <a:extLst>
              <a:ext uri="{FF2B5EF4-FFF2-40B4-BE49-F238E27FC236}">
                <a16:creationId xmlns:a16="http://schemas.microsoft.com/office/drawing/2014/main" id="{5A0F0531-3DCA-416D-5337-7FDEFA8B814E}"/>
              </a:ext>
            </a:extLst>
          </p:cNvPr>
          <p:cNvSpPr/>
          <p:nvPr/>
        </p:nvSpPr>
        <p:spPr>
          <a:xfrm>
            <a:off x="-744232" y="460501"/>
            <a:ext cx="1488463" cy="1602652"/>
          </a:xfrm>
          <a:custGeom>
            <a:avLst/>
            <a:gdLst/>
            <a:ahLst/>
            <a:cxnLst/>
            <a:rect l="l" t="t" r="r" b="b"/>
            <a:pathLst>
              <a:path w="1488463" h="1602652">
                <a:moveTo>
                  <a:pt x="0" y="0"/>
                </a:moveTo>
                <a:lnTo>
                  <a:pt x="1488464" y="0"/>
                </a:lnTo>
                <a:lnTo>
                  <a:pt x="1488464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A68368F-D0CE-8C59-ACC2-08FBBF1064F3}"/>
              </a:ext>
            </a:extLst>
          </p:cNvPr>
          <p:cNvSpPr txBox="1"/>
          <p:nvPr/>
        </p:nvSpPr>
        <p:spPr>
          <a:xfrm>
            <a:off x="920219" y="1766035"/>
            <a:ext cx="10300854" cy="2249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8952"/>
              </a:lnSpc>
            </a:pPr>
            <a:r>
              <a:rPr lang="en-US" sz="9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Who Benefits?</a:t>
            </a:r>
          </a:p>
        </p:txBody>
      </p:sp>
      <p:sp>
        <p:nvSpPr>
          <p:cNvPr id="2" name="Freeform 26"/>
          <p:cNvSpPr/>
          <p:nvPr/>
        </p:nvSpPr>
        <p:spPr>
          <a:xfrm>
            <a:off x="11734800" y="2438400"/>
            <a:ext cx="5334000" cy="5410200"/>
          </a:xfrm>
          <a:custGeom>
            <a:avLst/>
            <a:gdLst/>
            <a:ahLst/>
            <a:cxnLst/>
            <a:rect l="l" t="t" r="r" b="b"/>
            <a:pathLst>
              <a:path w="1946733" h="1700958">
                <a:moveTo>
                  <a:pt x="0" y="0"/>
                </a:moveTo>
                <a:lnTo>
                  <a:pt x="1946733" y="0"/>
                </a:lnTo>
                <a:lnTo>
                  <a:pt x="1946733" y="1700958"/>
                </a:lnTo>
                <a:lnTo>
                  <a:pt x="0" y="1700958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4249788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498023" y="2324100"/>
            <a:ext cx="8751165" cy="1166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What’s Next?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82166" y="4091366"/>
            <a:ext cx="7707571" cy="31175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lvl="0" indent="-342900" algn="l">
              <a:lnSpc>
                <a:spcPts val="26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u="none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Integrate more AI models (e.g., sentiment analysis).</a:t>
            </a:r>
          </a:p>
          <a:p>
            <a:pPr marL="342900" lvl="0" indent="-342900" algn="l">
              <a:lnSpc>
                <a:spcPts val="26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u="none" spc="11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342900" lvl="0" indent="-342900" algn="l">
              <a:lnSpc>
                <a:spcPts val="26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u="none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Add multi-user support with authentication.</a:t>
            </a:r>
          </a:p>
          <a:p>
            <a:pPr marL="342900" lvl="0" indent="-342900" algn="l">
              <a:lnSpc>
                <a:spcPts val="26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u="none" spc="11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342900" lvl="0" indent="-342900" algn="l">
              <a:lnSpc>
                <a:spcPts val="26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u="none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Mobile app version.</a:t>
            </a:r>
          </a:p>
          <a:p>
            <a:pPr marL="342900" lvl="0" indent="-342900" algn="l">
              <a:lnSpc>
                <a:spcPts val="26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u="none" spc="11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342900" lvl="0" indent="-342900" algn="l">
              <a:lnSpc>
                <a:spcPts val="26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u="none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Real-time collaboration features.</a:t>
            </a:r>
          </a:p>
          <a:p>
            <a:pPr marL="0" lvl="0" indent="0" algn="l">
              <a:lnSpc>
                <a:spcPts val="2699"/>
              </a:lnSpc>
              <a:spcBef>
                <a:spcPct val="0"/>
              </a:spcBef>
            </a:pPr>
            <a:endParaRPr lang="en-US" sz="2400" spc="11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" name="Freeform 39">
            <a:extLst>
              <a:ext uri="{FF2B5EF4-FFF2-40B4-BE49-F238E27FC236}">
                <a16:creationId xmlns:a16="http://schemas.microsoft.com/office/drawing/2014/main" id="{6BC08C6C-DDB8-CD03-7B95-081689F4106F}"/>
              </a:ext>
            </a:extLst>
          </p:cNvPr>
          <p:cNvSpPr/>
          <p:nvPr/>
        </p:nvSpPr>
        <p:spPr>
          <a:xfrm>
            <a:off x="-1558320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37">
            <a:extLst>
              <a:ext uri="{FF2B5EF4-FFF2-40B4-BE49-F238E27FC236}">
                <a16:creationId xmlns:a16="http://schemas.microsoft.com/office/drawing/2014/main" id="{B875D4B3-222B-C82D-9B01-A8FE8FBC3238}"/>
              </a:ext>
            </a:extLst>
          </p:cNvPr>
          <p:cNvSpPr/>
          <p:nvPr/>
        </p:nvSpPr>
        <p:spPr>
          <a:xfrm>
            <a:off x="8305800" y="9173790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35">
            <a:extLst>
              <a:ext uri="{FF2B5EF4-FFF2-40B4-BE49-F238E27FC236}">
                <a16:creationId xmlns:a16="http://schemas.microsoft.com/office/drawing/2014/main" id="{F7F6F5F4-DF70-7043-F840-5A195DEB83AB}"/>
              </a:ext>
            </a:extLst>
          </p:cNvPr>
          <p:cNvSpPr/>
          <p:nvPr/>
        </p:nvSpPr>
        <p:spPr>
          <a:xfrm rot="-10800000">
            <a:off x="14827993" y="-1392447"/>
            <a:ext cx="4017146" cy="3158481"/>
          </a:xfrm>
          <a:custGeom>
            <a:avLst/>
            <a:gdLst/>
            <a:ahLst/>
            <a:cxnLst/>
            <a:rect l="l" t="t" r="r" b="b"/>
            <a:pathLst>
              <a:path w="4017146" h="3158481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41">
            <a:extLst>
              <a:ext uri="{FF2B5EF4-FFF2-40B4-BE49-F238E27FC236}">
                <a16:creationId xmlns:a16="http://schemas.microsoft.com/office/drawing/2014/main" id="{42EF524C-B04C-46F9-2464-0D8DAE602BC4}"/>
              </a:ext>
            </a:extLst>
          </p:cNvPr>
          <p:cNvSpPr/>
          <p:nvPr/>
        </p:nvSpPr>
        <p:spPr>
          <a:xfrm>
            <a:off x="-744232" y="460501"/>
            <a:ext cx="1488463" cy="1602652"/>
          </a:xfrm>
          <a:custGeom>
            <a:avLst/>
            <a:gdLst/>
            <a:ahLst/>
            <a:cxnLst/>
            <a:rect l="l" t="t" r="r" b="b"/>
            <a:pathLst>
              <a:path w="1488463" h="1602652">
                <a:moveTo>
                  <a:pt x="0" y="0"/>
                </a:moveTo>
                <a:lnTo>
                  <a:pt x="1488464" y="0"/>
                </a:lnTo>
                <a:lnTo>
                  <a:pt x="1488464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41">
            <a:extLst>
              <a:ext uri="{FF2B5EF4-FFF2-40B4-BE49-F238E27FC236}">
                <a16:creationId xmlns:a16="http://schemas.microsoft.com/office/drawing/2014/main" id="{26D969C9-3907-ACC4-84AF-022B92045C65}"/>
              </a:ext>
            </a:extLst>
          </p:cNvPr>
          <p:cNvSpPr/>
          <p:nvPr/>
        </p:nvSpPr>
        <p:spPr>
          <a:xfrm>
            <a:off x="17543768" y="8039693"/>
            <a:ext cx="1488463" cy="1602652"/>
          </a:xfrm>
          <a:custGeom>
            <a:avLst/>
            <a:gdLst/>
            <a:ahLst/>
            <a:cxnLst/>
            <a:rect l="l" t="t" r="r" b="b"/>
            <a:pathLst>
              <a:path w="1488463" h="1602652">
                <a:moveTo>
                  <a:pt x="0" y="0"/>
                </a:moveTo>
                <a:lnTo>
                  <a:pt x="1488464" y="0"/>
                </a:lnTo>
                <a:lnTo>
                  <a:pt x="1488464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2">
            <a:extLst>
              <a:ext uri="{FF2B5EF4-FFF2-40B4-BE49-F238E27FC236}">
                <a16:creationId xmlns:a16="http://schemas.microsoft.com/office/drawing/2014/main" id="{17717FB4-E682-C9EF-8382-6BAAD1D0AE43}"/>
              </a:ext>
            </a:extLst>
          </p:cNvPr>
          <p:cNvSpPr/>
          <p:nvPr/>
        </p:nvSpPr>
        <p:spPr>
          <a:xfrm rot="4326997">
            <a:off x="12391284" y="9252374"/>
            <a:ext cx="4208573" cy="2811547"/>
          </a:xfrm>
          <a:custGeom>
            <a:avLst/>
            <a:gdLst/>
            <a:ahLst/>
            <a:cxnLst/>
            <a:rect l="l" t="t" r="r" b="b"/>
            <a:pathLst>
              <a:path w="4208573" h="4247184">
                <a:moveTo>
                  <a:pt x="0" y="0"/>
                </a:moveTo>
                <a:lnTo>
                  <a:pt x="4208573" y="0"/>
                </a:lnTo>
                <a:lnTo>
                  <a:pt x="4208573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015718-FD1F-A4C4-2C92-F4FF54019177}"/>
              </a:ext>
            </a:extLst>
          </p:cNvPr>
          <p:cNvSpPr/>
          <p:nvPr/>
        </p:nvSpPr>
        <p:spPr>
          <a:xfrm>
            <a:off x="10058400" y="2063153"/>
            <a:ext cx="8229600" cy="4868602"/>
          </a:xfrm>
          <a:prstGeom prst="rect">
            <a:avLst/>
          </a:prstGeom>
          <a:blipFill dpi="0" rotWithShape="1">
            <a:blip r:embed="rId1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Freeform 3"/>
          <p:cNvSpPr/>
          <p:nvPr/>
        </p:nvSpPr>
        <p:spPr>
          <a:xfrm>
            <a:off x="12001944" y="7320656"/>
            <a:ext cx="4342511" cy="2966344"/>
          </a:xfrm>
          <a:custGeom>
            <a:avLst/>
            <a:gdLst/>
            <a:ahLst/>
            <a:cxnLst/>
            <a:rect l="l" t="t" r="r" b="b"/>
            <a:pathLst>
              <a:path w="7181225" h="5008904">
                <a:moveTo>
                  <a:pt x="0" y="0"/>
                </a:moveTo>
                <a:lnTo>
                  <a:pt x="7181225" y="0"/>
                </a:lnTo>
                <a:lnTo>
                  <a:pt x="7181225" y="5008904"/>
                </a:lnTo>
                <a:lnTo>
                  <a:pt x="0" y="500890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D831EE-D86D-A368-53F2-EEED351D9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3">
            <a:extLst>
              <a:ext uri="{FF2B5EF4-FFF2-40B4-BE49-F238E27FC236}">
                <a16:creationId xmlns:a16="http://schemas.microsoft.com/office/drawing/2014/main" id="{4503403D-6EEF-BA45-81DC-1D4FD308B32E}"/>
              </a:ext>
            </a:extLst>
          </p:cNvPr>
          <p:cNvSpPr txBox="1"/>
          <p:nvPr/>
        </p:nvSpPr>
        <p:spPr>
          <a:xfrm>
            <a:off x="2376055" y="4790997"/>
            <a:ext cx="8838577" cy="19922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85750" lvl="0" indent="-285750" algn="l">
              <a:lnSpc>
                <a:spcPts val="216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u="none" spc="9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Challenge: Managing API rate limits → Solved with caching.</a:t>
            </a:r>
          </a:p>
          <a:p>
            <a:pPr marL="285750" lvl="0" indent="-285750" algn="l">
              <a:lnSpc>
                <a:spcPts val="216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u="none" spc="96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85750" lvl="0" indent="-285750" algn="l">
              <a:lnSpc>
                <a:spcPts val="216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u="none" spc="9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Challenge: Ensuring encryption reliability → Tested with Fernet.</a:t>
            </a:r>
          </a:p>
          <a:p>
            <a:pPr marL="285750" lvl="0" indent="-285750" algn="l">
              <a:lnSpc>
                <a:spcPts val="216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u="none" spc="96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85750" lvl="0" indent="-285750" algn="l">
              <a:lnSpc>
                <a:spcPts val="216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u="none" spc="9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Learning: Balancing AI creativity with concise outputs.</a:t>
            </a:r>
          </a:p>
        </p:txBody>
      </p:sp>
      <p:sp>
        <p:nvSpPr>
          <p:cNvPr id="35" name="Freeform 35">
            <a:extLst>
              <a:ext uri="{FF2B5EF4-FFF2-40B4-BE49-F238E27FC236}">
                <a16:creationId xmlns:a16="http://schemas.microsoft.com/office/drawing/2014/main" id="{FC2BFDD4-25FE-DFD6-4C9D-26B299575CA6}"/>
              </a:ext>
            </a:extLst>
          </p:cNvPr>
          <p:cNvSpPr/>
          <p:nvPr/>
        </p:nvSpPr>
        <p:spPr>
          <a:xfrm rot="-10800000">
            <a:off x="14827993" y="-1392447"/>
            <a:ext cx="4017146" cy="3158481"/>
          </a:xfrm>
          <a:custGeom>
            <a:avLst/>
            <a:gdLst/>
            <a:ahLst/>
            <a:cxnLst/>
            <a:rect l="l" t="t" r="r" b="b"/>
            <a:pathLst>
              <a:path w="4017146" h="3158481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6" name="Freeform 36">
            <a:extLst>
              <a:ext uri="{FF2B5EF4-FFF2-40B4-BE49-F238E27FC236}">
                <a16:creationId xmlns:a16="http://schemas.microsoft.com/office/drawing/2014/main" id="{A9547EE4-FA6F-36DA-C92D-974AC8FE6441}"/>
              </a:ext>
            </a:extLst>
          </p:cNvPr>
          <p:cNvSpPr/>
          <p:nvPr/>
        </p:nvSpPr>
        <p:spPr>
          <a:xfrm>
            <a:off x="4580296" y="-1616873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9" y="0"/>
                </a:lnTo>
                <a:lnTo>
                  <a:pt x="4224469" y="2645573"/>
                </a:lnTo>
                <a:lnTo>
                  <a:pt x="0" y="26455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7" name="Freeform 37">
            <a:extLst>
              <a:ext uri="{FF2B5EF4-FFF2-40B4-BE49-F238E27FC236}">
                <a16:creationId xmlns:a16="http://schemas.microsoft.com/office/drawing/2014/main" id="{CFDD23C7-78BB-5E53-7D64-DC9E14F479E3}"/>
              </a:ext>
            </a:extLst>
          </p:cNvPr>
          <p:cNvSpPr/>
          <p:nvPr/>
        </p:nvSpPr>
        <p:spPr>
          <a:xfrm>
            <a:off x="8285780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8" name="Freeform 38">
            <a:extLst>
              <a:ext uri="{FF2B5EF4-FFF2-40B4-BE49-F238E27FC236}">
                <a16:creationId xmlns:a16="http://schemas.microsoft.com/office/drawing/2014/main" id="{7E306E67-F8D6-1EFA-61AA-E909F68769F5}"/>
              </a:ext>
            </a:extLst>
          </p:cNvPr>
          <p:cNvSpPr/>
          <p:nvPr/>
        </p:nvSpPr>
        <p:spPr>
          <a:xfrm rot="-5400000">
            <a:off x="12134412" y="9245030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9" name="Freeform 39">
            <a:extLst>
              <a:ext uri="{FF2B5EF4-FFF2-40B4-BE49-F238E27FC236}">
                <a16:creationId xmlns:a16="http://schemas.microsoft.com/office/drawing/2014/main" id="{2D696180-7775-6FBC-FAC4-16413029EC82}"/>
              </a:ext>
            </a:extLst>
          </p:cNvPr>
          <p:cNvSpPr/>
          <p:nvPr/>
        </p:nvSpPr>
        <p:spPr>
          <a:xfrm>
            <a:off x="-1558320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0" name="Freeform 40">
            <a:extLst>
              <a:ext uri="{FF2B5EF4-FFF2-40B4-BE49-F238E27FC236}">
                <a16:creationId xmlns:a16="http://schemas.microsoft.com/office/drawing/2014/main" id="{FA8EA4CF-361E-B71F-F5D5-EE2FF4D7B9AE}"/>
              </a:ext>
            </a:extLst>
          </p:cNvPr>
          <p:cNvSpPr/>
          <p:nvPr/>
        </p:nvSpPr>
        <p:spPr>
          <a:xfrm>
            <a:off x="17259300" y="7433853"/>
            <a:ext cx="1794966" cy="1932669"/>
          </a:xfrm>
          <a:custGeom>
            <a:avLst/>
            <a:gdLst/>
            <a:ahLst/>
            <a:cxnLst/>
            <a:rect l="l" t="t" r="r" b="b"/>
            <a:pathLst>
              <a:path w="1794966" h="1932669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1" name="Freeform 41">
            <a:extLst>
              <a:ext uri="{FF2B5EF4-FFF2-40B4-BE49-F238E27FC236}">
                <a16:creationId xmlns:a16="http://schemas.microsoft.com/office/drawing/2014/main" id="{48856369-0222-B012-360B-977971901656}"/>
              </a:ext>
            </a:extLst>
          </p:cNvPr>
          <p:cNvSpPr/>
          <p:nvPr/>
        </p:nvSpPr>
        <p:spPr>
          <a:xfrm>
            <a:off x="-744232" y="460501"/>
            <a:ext cx="1488463" cy="1602652"/>
          </a:xfrm>
          <a:custGeom>
            <a:avLst/>
            <a:gdLst/>
            <a:ahLst/>
            <a:cxnLst/>
            <a:rect l="l" t="t" r="r" b="b"/>
            <a:pathLst>
              <a:path w="1488463" h="1602652">
                <a:moveTo>
                  <a:pt x="0" y="0"/>
                </a:moveTo>
                <a:lnTo>
                  <a:pt x="1488464" y="0"/>
                </a:lnTo>
                <a:lnTo>
                  <a:pt x="1488464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1F4742E-B011-7AFF-BBAE-A6F0129D1BE2}"/>
              </a:ext>
            </a:extLst>
          </p:cNvPr>
          <p:cNvSpPr txBox="1"/>
          <p:nvPr/>
        </p:nvSpPr>
        <p:spPr>
          <a:xfrm>
            <a:off x="899923" y="1783353"/>
            <a:ext cx="10300854" cy="2249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8952"/>
              </a:lnSpc>
            </a:pPr>
            <a:r>
              <a:rPr lang="en-US" sz="9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Our Journey</a:t>
            </a:r>
          </a:p>
        </p:txBody>
      </p:sp>
      <p:sp>
        <p:nvSpPr>
          <p:cNvPr id="28" name="Freeform 28"/>
          <p:cNvSpPr/>
          <p:nvPr/>
        </p:nvSpPr>
        <p:spPr>
          <a:xfrm>
            <a:off x="11272272" y="2295860"/>
            <a:ext cx="5987027" cy="6200440"/>
          </a:xfrm>
          <a:custGeom>
            <a:avLst/>
            <a:gdLst/>
            <a:ahLst/>
            <a:cxnLst/>
            <a:rect l="l" t="t" r="r" b="b"/>
            <a:pathLst>
              <a:path w="1907691" h="1635845">
                <a:moveTo>
                  <a:pt x="0" y="0"/>
                </a:moveTo>
                <a:lnTo>
                  <a:pt x="1907692" y="0"/>
                </a:lnTo>
                <a:lnTo>
                  <a:pt x="1907692" y="1635845"/>
                </a:lnTo>
                <a:lnTo>
                  <a:pt x="0" y="163584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384936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29398" y="861489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030709" y="9258300"/>
            <a:ext cx="3059829" cy="751049"/>
          </a:xfrm>
          <a:custGeom>
            <a:avLst/>
            <a:gdLst/>
            <a:ahLst/>
            <a:cxnLst/>
            <a:rect l="l" t="t" r="r" b="b"/>
            <a:pathLst>
              <a:path w="3059829" h="751049">
                <a:moveTo>
                  <a:pt x="0" y="0"/>
                </a:moveTo>
                <a:lnTo>
                  <a:pt x="3059829" y="0"/>
                </a:lnTo>
                <a:lnTo>
                  <a:pt x="3059829" y="751049"/>
                </a:lnTo>
                <a:lnTo>
                  <a:pt x="0" y="7510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215205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5" name="Freeform 5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12686214" y="-2578193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7409323" y="-2700100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4831481" y="-1626507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17259300" y="2262342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2570549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 rot="-5282649">
            <a:off x="16440369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7" y="0"/>
                </a:lnTo>
                <a:lnTo>
                  <a:pt x="3382987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16978638" y="-642644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8"/>
                </a:lnTo>
                <a:lnTo>
                  <a:pt x="0" y="3342688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TextBox 15"/>
          <p:cNvSpPr txBox="1"/>
          <p:nvPr/>
        </p:nvSpPr>
        <p:spPr>
          <a:xfrm>
            <a:off x="3688802" y="3019867"/>
            <a:ext cx="10910396" cy="3364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699"/>
              </a:lnSpc>
            </a:pPr>
            <a:r>
              <a:rPr lang="en-US" sz="14597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Thank you very much!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94934" y="2091045"/>
            <a:ext cx="6264366" cy="6104909"/>
          </a:xfrm>
          <a:custGeom>
            <a:avLst/>
            <a:gdLst/>
            <a:ahLst/>
            <a:cxnLst/>
            <a:rect l="l" t="t" r="r" b="b"/>
            <a:pathLst>
              <a:path w="6264366" h="6104909">
                <a:moveTo>
                  <a:pt x="0" y="0"/>
                </a:moveTo>
                <a:lnTo>
                  <a:pt x="6264366" y="0"/>
                </a:lnTo>
                <a:lnTo>
                  <a:pt x="6264366" y="6104910"/>
                </a:lnTo>
                <a:lnTo>
                  <a:pt x="0" y="61049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04950" y="2345718"/>
            <a:ext cx="7848753" cy="2282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Origin of the creative idea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504950" y="4807557"/>
            <a:ext cx="7707571" cy="4154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699"/>
              </a:lnSpc>
              <a:spcBef>
                <a:spcPct val="0"/>
              </a:spcBef>
            </a:pPr>
            <a:r>
              <a:rPr lang="en-US" sz="2400"/>
              <a:t>The creative idea emerged from observing the growing challenge of email overload in modern workplaces. With users spending nearly 28% of their time managing emails, there was a clear need for a smarter, faster, and personalized solution. Inspired by recent advancements in AI language models (like ChatGPT). </a:t>
            </a:r>
          </a:p>
          <a:p>
            <a:pPr marL="0" lvl="0" indent="0" algn="l">
              <a:lnSpc>
                <a:spcPts val="2699"/>
              </a:lnSpc>
              <a:spcBef>
                <a:spcPct val="0"/>
              </a:spcBef>
            </a:pPr>
            <a:r>
              <a:rPr lang="en-US" sz="2400"/>
              <a:t>we envisioned integrating context-aware AI within Atom Mail to automate routine communication tasks, generate smart replies, and adapt writing styles — creating a human-like assistant inside the inbox. This idea aligns with </a:t>
            </a:r>
            <a:r>
              <a:rPr lang="en-US" sz="2400" err="1"/>
              <a:t>GoFloww's</a:t>
            </a:r>
            <a:r>
              <a:rPr lang="en-US" sz="2400"/>
              <a:t> vision of building AI-powered tools that boost productivity and simplify business operations</a:t>
            </a:r>
            <a:endParaRPr lang="en-US" sz="2400" u="none" spc="11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" name="Freeform 5"/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/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/>
          <p:cNvSpPr/>
          <p:nvPr/>
        </p:nvSpPr>
        <p:spPr>
          <a:xfrm>
            <a:off x="9144000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5003948" y="-189060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 rot="-5282649">
            <a:off x="16004285" y="265374"/>
            <a:ext cx="4017207" cy="1370872"/>
          </a:xfrm>
          <a:custGeom>
            <a:avLst/>
            <a:gdLst/>
            <a:ahLst/>
            <a:cxnLst/>
            <a:rect l="l" t="t" r="r" b="b"/>
            <a:pathLst>
              <a:path w="4017207" h="1370872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02C41D-E8BF-12D8-3140-E1B7E32DE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8FAB4662-3E72-131A-768F-5EFBCE659C72}"/>
              </a:ext>
            </a:extLst>
          </p:cNvPr>
          <p:cNvSpPr txBox="1"/>
          <p:nvPr/>
        </p:nvSpPr>
        <p:spPr>
          <a:xfrm>
            <a:off x="1504950" y="2345718"/>
            <a:ext cx="7848753" cy="22455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8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The Email Struggle is Real</a:t>
            </a: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B65F204C-9312-11D5-46A6-344B7F008593}"/>
              </a:ext>
            </a:extLst>
          </p:cNvPr>
          <p:cNvSpPr txBox="1"/>
          <p:nvPr/>
        </p:nvSpPr>
        <p:spPr>
          <a:xfrm>
            <a:off x="1504950" y="4807556"/>
            <a:ext cx="8553450" cy="2771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699"/>
              </a:lnSpc>
              <a:spcBef>
                <a:spcPct val="0"/>
              </a:spcBef>
            </a:pPr>
            <a:endParaRPr lang="en-US" sz="2400" u="none" spc="11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342900" lvl="0" indent="-342900" algn="l">
              <a:lnSpc>
                <a:spcPts val="26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u="none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Writing emails is time-consuming and repetitive.</a:t>
            </a:r>
          </a:p>
          <a:p>
            <a:pPr marL="342900" lvl="0" indent="-342900" algn="l">
              <a:lnSpc>
                <a:spcPts val="26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u="none" spc="11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342900" lvl="0" indent="-342900" algn="l">
              <a:lnSpc>
                <a:spcPts val="26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u="none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Manual drafting lacks consistency and personalization.</a:t>
            </a:r>
          </a:p>
          <a:p>
            <a:pPr marL="342900" lvl="0" indent="-342900" algn="l">
              <a:lnSpc>
                <a:spcPts val="26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u="none" spc="11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342900" lvl="0" indent="-342900" algn="l">
              <a:lnSpc>
                <a:spcPts val="26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u="none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Security and history tracking are often overlooked.</a:t>
            </a:r>
          </a:p>
          <a:p>
            <a:pPr marL="0" lvl="0" indent="0" algn="l">
              <a:lnSpc>
                <a:spcPts val="2699"/>
              </a:lnSpc>
              <a:spcBef>
                <a:spcPct val="0"/>
              </a:spcBef>
            </a:pPr>
            <a:endParaRPr lang="en-US" sz="2400" u="none" spc="11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8748F1B7-2F53-0CDA-9705-F0D992A7F4AE}"/>
              </a:ext>
            </a:extLst>
          </p:cNvPr>
          <p:cNvSpPr/>
          <p:nvPr/>
        </p:nvSpPr>
        <p:spPr>
          <a:xfrm>
            <a:off x="15353489" y="854013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70"/>
                </a:lnTo>
                <a:lnTo>
                  <a:pt x="0" y="3618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50427E45-F3F3-233F-8CD5-381F1F44C8F7}"/>
              </a:ext>
            </a:extLst>
          </p:cNvPr>
          <p:cNvSpPr/>
          <p:nvPr/>
        </p:nvSpPr>
        <p:spPr>
          <a:xfrm>
            <a:off x="-674156" y="-1072630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8" y="0"/>
                </a:lnTo>
                <a:lnTo>
                  <a:pt x="4899948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7" name="Freeform 7">
            <a:extLst>
              <a:ext uri="{FF2B5EF4-FFF2-40B4-BE49-F238E27FC236}">
                <a16:creationId xmlns:a16="http://schemas.microsoft.com/office/drawing/2014/main" id="{7CFE1808-6C5A-45EB-DBCC-57D793A22234}"/>
              </a:ext>
            </a:extLst>
          </p:cNvPr>
          <p:cNvSpPr/>
          <p:nvPr/>
        </p:nvSpPr>
        <p:spPr>
          <a:xfrm>
            <a:off x="9144000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69C7A5F1-6A83-A02F-5C33-5C228053C0AA}"/>
              </a:ext>
            </a:extLst>
          </p:cNvPr>
          <p:cNvSpPr/>
          <p:nvPr/>
        </p:nvSpPr>
        <p:spPr>
          <a:xfrm>
            <a:off x="5003948" y="-189060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7FA11821-4322-D1A8-0635-3B01CD195ABE}"/>
              </a:ext>
            </a:extLst>
          </p:cNvPr>
          <p:cNvSpPr/>
          <p:nvPr/>
        </p:nvSpPr>
        <p:spPr>
          <a:xfrm rot="-5282649">
            <a:off x="16004285" y="265374"/>
            <a:ext cx="4017207" cy="1370872"/>
          </a:xfrm>
          <a:custGeom>
            <a:avLst/>
            <a:gdLst/>
            <a:ahLst/>
            <a:cxnLst/>
            <a:rect l="l" t="t" r="r" b="b"/>
            <a:pathLst>
              <a:path w="4017207" h="1370872">
                <a:moveTo>
                  <a:pt x="0" y="0"/>
                </a:moveTo>
                <a:lnTo>
                  <a:pt x="4017207" y="0"/>
                </a:lnTo>
                <a:lnTo>
                  <a:pt x="4017207" y="1370872"/>
                </a:lnTo>
                <a:lnTo>
                  <a:pt x="0" y="137087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4" name="Freeform 24"/>
          <p:cNvSpPr/>
          <p:nvPr/>
        </p:nvSpPr>
        <p:spPr>
          <a:xfrm>
            <a:off x="10668000" y="1677703"/>
            <a:ext cx="6221517" cy="6259707"/>
          </a:xfrm>
          <a:custGeom>
            <a:avLst/>
            <a:gdLst/>
            <a:ahLst/>
            <a:cxnLst/>
            <a:rect l="l" t="t" r="r" b="b"/>
            <a:pathLst>
              <a:path w="1829699" h="1745076">
                <a:moveTo>
                  <a:pt x="0" y="0"/>
                </a:moveTo>
                <a:lnTo>
                  <a:pt x="1829699" y="0"/>
                </a:lnTo>
                <a:lnTo>
                  <a:pt x="1829699" y="1745076"/>
                </a:lnTo>
                <a:lnTo>
                  <a:pt x="0" y="17450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39508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78075" y="1267971"/>
            <a:ext cx="4208573" cy="4247184"/>
          </a:xfrm>
          <a:custGeom>
            <a:avLst/>
            <a:gdLst/>
            <a:ahLst/>
            <a:cxnLst/>
            <a:rect l="l" t="t" r="r" b="b"/>
            <a:pathLst>
              <a:path w="4208573" h="4247184">
                <a:moveTo>
                  <a:pt x="0" y="0"/>
                </a:moveTo>
                <a:lnTo>
                  <a:pt x="4208574" y="0"/>
                </a:lnTo>
                <a:lnTo>
                  <a:pt x="4208574" y="4247184"/>
                </a:lnTo>
                <a:lnTo>
                  <a:pt x="0" y="42471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0857087" y="1879538"/>
            <a:ext cx="5956731" cy="6527925"/>
          </a:xfrm>
          <a:custGeom>
            <a:avLst/>
            <a:gdLst/>
            <a:ahLst/>
            <a:cxnLst/>
            <a:rect l="l" t="t" r="r" b="b"/>
            <a:pathLst>
              <a:path w="5956731" h="6527925">
                <a:moveTo>
                  <a:pt x="0" y="0"/>
                </a:moveTo>
                <a:lnTo>
                  <a:pt x="5956731" y="0"/>
                </a:lnTo>
                <a:lnTo>
                  <a:pt x="5956731" y="6527924"/>
                </a:lnTo>
                <a:lnTo>
                  <a:pt x="0" y="65279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504950" y="2345718"/>
            <a:ext cx="8092094" cy="2282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Introducing </a:t>
            </a:r>
          </a:p>
          <a:p>
            <a:pPr algn="l">
              <a:lnSpc>
                <a:spcPts val="8730"/>
              </a:lnSpc>
            </a:pPr>
            <a:r>
              <a:rPr lang="en-US" sz="9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Atom Mail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94352" y="4762500"/>
            <a:ext cx="8618359" cy="27713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699"/>
              </a:lnSpc>
              <a:spcBef>
                <a:spcPct val="0"/>
              </a:spcBef>
            </a:pPr>
            <a:endParaRPr lang="en-US" sz="2400" u="none" spc="11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342900" lvl="0" indent="-342900" algn="l">
              <a:lnSpc>
                <a:spcPts val="26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u="none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An AI-driven email assistant built with Flask and Gemini API</a:t>
            </a:r>
          </a:p>
          <a:p>
            <a:pPr lvl="0" algn="l">
              <a:lnSpc>
                <a:spcPts val="2699"/>
              </a:lnSpc>
              <a:spcBef>
                <a:spcPct val="0"/>
              </a:spcBef>
            </a:pPr>
            <a:endParaRPr lang="en-US" sz="2400" u="none" spc="11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342900" lvl="0" indent="-342900" algn="l">
              <a:lnSpc>
                <a:spcPts val="26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u="none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Generate, refine, and send emails effortlessly.</a:t>
            </a:r>
          </a:p>
          <a:p>
            <a:pPr marL="342900" lvl="0" indent="-342900" algn="l">
              <a:lnSpc>
                <a:spcPts val="26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u="none" spc="11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342900" lvl="0" indent="-342900" algn="l">
              <a:lnSpc>
                <a:spcPts val="26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u="none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Secure, smart, and user-friendly.</a:t>
            </a:r>
          </a:p>
          <a:p>
            <a:pPr marL="0" lvl="0" indent="0" algn="l">
              <a:lnSpc>
                <a:spcPts val="2699"/>
              </a:lnSpc>
              <a:spcBef>
                <a:spcPct val="0"/>
              </a:spcBef>
            </a:pPr>
            <a:endParaRPr lang="en-US" sz="2400" spc="11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282649">
            <a:off x="753178" y="3852356"/>
            <a:ext cx="7567145" cy="2582288"/>
          </a:xfrm>
          <a:custGeom>
            <a:avLst/>
            <a:gdLst/>
            <a:ahLst/>
            <a:cxnLst/>
            <a:rect l="l" t="t" r="r" b="b"/>
            <a:pathLst>
              <a:path w="7567145" h="2582288">
                <a:moveTo>
                  <a:pt x="0" y="0"/>
                </a:moveTo>
                <a:lnTo>
                  <a:pt x="7567144" y="0"/>
                </a:lnTo>
                <a:lnTo>
                  <a:pt x="7567144" y="2582288"/>
                </a:lnTo>
                <a:lnTo>
                  <a:pt x="0" y="25822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" name="Freeform 3"/>
          <p:cNvSpPr/>
          <p:nvPr/>
        </p:nvSpPr>
        <p:spPr>
          <a:xfrm>
            <a:off x="1780231" y="2037564"/>
            <a:ext cx="5513037" cy="6211873"/>
          </a:xfrm>
          <a:custGeom>
            <a:avLst/>
            <a:gdLst/>
            <a:ahLst/>
            <a:cxnLst/>
            <a:rect l="l" t="t" r="r" b="b"/>
            <a:pathLst>
              <a:path w="5513037" h="6211873">
                <a:moveTo>
                  <a:pt x="0" y="0"/>
                </a:moveTo>
                <a:lnTo>
                  <a:pt x="5513038" y="0"/>
                </a:lnTo>
                <a:lnTo>
                  <a:pt x="5513038" y="6211872"/>
                </a:lnTo>
                <a:lnTo>
                  <a:pt x="0" y="62118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659015" y="2345718"/>
            <a:ext cx="9095585" cy="22162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72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What Make </a:t>
            </a:r>
            <a:r>
              <a:rPr lang="en-US" sz="7200" b="1" err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AtomMail</a:t>
            </a:r>
            <a:r>
              <a:rPr lang="en-US" sz="72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 Stand Out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659015" y="4807557"/>
            <a:ext cx="9095585" cy="51950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lnSpc>
                <a:spcPts val="26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u="none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AI Email Generation: Craft emails with tone customization (e.g., professional, casual).</a:t>
            </a:r>
          </a:p>
          <a:p>
            <a:pPr marL="342900" lvl="0" indent="-342900" algn="l">
              <a:lnSpc>
                <a:spcPts val="26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u="none" spc="11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342900" lvl="0" indent="-342900" algn="l">
              <a:lnSpc>
                <a:spcPts val="26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u="none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Smart Suggestions: Reply suggestions based on context and history.</a:t>
            </a:r>
          </a:p>
          <a:p>
            <a:pPr marL="342900" lvl="0" indent="-342900" algn="l">
              <a:lnSpc>
                <a:spcPts val="26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u="none" spc="11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342900" lvl="0" indent="-342900" algn="l">
              <a:lnSpc>
                <a:spcPts val="26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u="none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Grammar &amp; Refinement: Auto-corrects and refines text for clarity.</a:t>
            </a:r>
          </a:p>
          <a:p>
            <a:pPr lvl="0" algn="l">
              <a:lnSpc>
                <a:spcPts val="2699"/>
              </a:lnSpc>
              <a:spcBef>
                <a:spcPct val="0"/>
              </a:spcBef>
            </a:pPr>
            <a:endParaRPr lang="en-US" sz="2400" u="none" spc="11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342900" lvl="0" indent="-342900" algn="l">
              <a:lnSpc>
                <a:spcPts val="26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u="none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Encrypted History: Securely stores email history with Fernet encryption.</a:t>
            </a:r>
          </a:p>
          <a:p>
            <a:pPr marL="342900" lvl="0" indent="-342900" algn="l">
              <a:lnSpc>
                <a:spcPts val="26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u="none" spc="11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342900" lvl="0" indent="-342900" algn="l">
              <a:lnSpc>
                <a:spcPts val="26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u="none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User Preferences: Personalized tone, signatures, and phrases.</a:t>
            </a:r>
          </a:p>
          <a:p>
            <a:pPr marL="0" lvl="0" indent="0" algn="l">
              <a:lnSpc>
                <a:spcPts val="2699"/>
              </a:lnSpc>
              <a:spcBef>
                <a:spcPct val="0"/>
              </a:spcBef>
            </a:pPr>
            <a:endParaRPr lang="en-US" sz="2400" u="none" spc="11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04950" y="2566521"/>
            <a:ext cx="7025086" cy="2282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730"/>
              </a:lnSpc>
            </a:pPr>
            <a:r>
              <a:rPr lang="en-US" sz="9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Under the Hood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04950" y="5172444"/>
            <a:ext cx="15259050" cy="3463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 algn="l">
              <a:lnSpc>
                <a:spcPts val="26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u="none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Frontend: HTML, CSS, JavaScript (Flask templates).</a:t>
            </a:r>
          </a:p>
          <a:p>
            <a:pPr marL="342900" lvl="0" indent="-342900" algn="l">
              <a:lnSpc>
                <a:spcPts val="26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u="none" spc="11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342900" lvl="0" indent="-342900" algn="l">
              <a:lnSpc>
                <a:spcPts val="26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u="none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Backend: Python, Flask, SMTP for email sending.</a:t>
            </a:r>
          </a:p>
          <a:p>
            <a:pPr marL="342900" lvl="0" indent="-342900" algn="l">
              <a:lnSpc>
                <a:spcPts val="26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u="none" spc="11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342900" lvl="0" indent="-342900" algn="l">
              <a:lnSpc>
                <a:spcPts val="26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u="none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AI: Google Gemini API for content generation.</a:t>
            </a:r>
          </a:p>
          <a:p>
            <a:pPr marL="342900" lvl="0" indent="-342900" algn="l">
              <a:lnSpc>
                <a:spcPts val="26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u="none" spc="11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342900" lvl="0" indent="-342900" algn="l">
              <a:lnSpc>
                <a:spcPts val="26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u="none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NLP: Sentence Transformers for embeddings, </a:t>
            </a:r>
            <a:r>
              <a:rPr lang="en-US" sz="2400" u="none" spc="119" err="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LanguageTool</a:t>
            </a:r>
            <a:r>
              <a:rPr lang="en-US" sz="2400" u="none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for grammar.</a:t>
            </a:r>
          </a:p>
          <a:p>
            <a:pPr marL="342900" lvl="0" indent="-342900" algn="l">
              <a:lnSpc>
                <a:spcPts val="26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sz="2400" u="none" spc="11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342900" lvl="0" indent="-342900" algn="l">
              <a:lnSpc>
                <a:spcPts val="2699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sz="2400" u="none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Security: Cryptography (Fernet) for encryption.</a:t>
            </a:r>
          </a:p>
          <a:p>
            <a:pPr marL="0" lvl="0" indent="0" algn="l">
              <a:lnSpc>
                <a:spcPts val="2699"/>
              </a:lnSpc>
              <a:spcBef>
                <a:spcPct val="0"/>
              </a:spcBef>
            </a:pPr>
            <a:endParaRPr lang="en-US" sz="2400" spc="11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" name="Freeform 19"/>
          <p:cNvSpPr/>
          <p:nvPr/>
        </p:nvSpPr>
        <p:spPr>
          <a:xfrm>
            <a:off x="-848571" y="8919661"/>
            <a:ext cx="3870946" cy="950141"/>
          </a:xfrm>
          <a:custGeom>
            <a:avLst/>
            <a:gdLst/>
            <a:ahLst/>
            <a:cxnLst/>
            <a:rect l="l" t="t" r="r" b="b"/>
            <a:pathLst>
              <a:path w="3870946" h="950141">
                <a:moveTo>
                  <a:pt x="0" y="0"/>
                </a:moveTo>
                <a:lnTo>
                  <a:pt x="3870946" y="0"/>
                </a:lnTo>
                <a:lnTo>
                  <a:pt x="3870946" y="950141"/>
                </a:lnTo>
                <a:lnTo>
                  <a:pt x="0" y="9501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4472906" y="-2364815"/>
            <a:ext cx="4980952" cy="3731186"/>
          </a:xfrm>
          <a:custGeom>
            <a:avLst/>
            <a:gdLst/>
            <a:ahLst/>
            <a:cxnLst/>
            <a:rect l="l" t="t" r="r" b="b"/>
            <a:pathLst>
              <a:path w="4980952" h="3731186">
                <a:moveTo>
                  <a:pt x="0" y="0"/>
                </a:moveTo>
                <a:lnTo>
                  <a:pt x="4980951" y="0"/>
                </a:lnTo>
                <a:lnTo>
                  <a:pt x="4980951" y="3731186"/>
                </a:lnTo>
                <a:lnTo>
                  <a:pt x="0" y="37311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1" name="Freeform 21"/>
          <p:cNvSpPr/>
          <p:nvPr/>
        </p:nvSpPr>
        <p:spPr>
          <a:xfrm>
            <a:off x="3431074" y="8919661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19" y="0"/>
                </a:lnTo>
                <a:lnTo>
                  <a:pt x="2587019" y="2386525"/>
                </a:lnTo>
                <a:lnTo>
                  <a:pt x="0" y="23865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2" name="Freeform 22"/>
          <p:cNvSpPr/>
          <p:nvPr/>
        </p:nvSpPr>
        <p:spPr>
          <a:xfrm>
            <a:off x="-848571" y="-744412"/>
            <a:ext cx="2597326" cy="2796583"/>
          </a:xfrm>
          <a:custGeom>
            <a:avLst/>
            <a:gdLst/>
            <a:ahLst/>
            <a:cxnLst/>
            <a:rect l="l" t="t" r="r" b="b"/>
            <a:pathLst>
              <a:path w="2597326" h="2796583">
                <a:moveTo>
                  <a:pt x="0" y="0"/>
                </a:moveTo>
                <a:lnTo>
                  <a:pt x="2597327" y="0"/>
                </a:lnTo>
                <a:lnTo>
                  <a:pt x="2597327" y="2796583"/>
                </a:lnTo>
                <a:lnTo>
                  <a:pt x="0" y="27965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5E5E466C-A840-B6DE-1128-D8722EFA212A}"/>
              </a:ext>
            </a:extLst>
          </p:cNvPr>
          <p:cNvSpPr/>
          <p:nvPr/>
        </p:nvSpPr>
        <p:spPr>
          <a:xfrm>
            <a:off x="10439400" y="2630949"/>
            <a:ext cx="6705600" cy="4273411"/>
          </a:xfrm>
          <a:prstGeom prst="roundRect">
            <a:avLst/>
          </a:prstGeom>
          <a:blipFill dpi="0" rotWithShape="1">
            <a:blip r:embed="rId10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674156" y="5068406"/>
            <a:ext cx="20105156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5268274" y="4832739"/>
            <a:ext cx="502056" cy="50205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41962" y="4823914"/>
            <a:ext cx="502056" cy="50205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66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892971" y="4841564"/>
            <a:ext cx="502056" cy="50205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365403" y="4813004"/>
            <a:ext cx="502056" cy="502056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732501" y="1907439"/>
            <a:ext cx="8822997" cy="22822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8730"/>
              </a:lnSpc>
              <a:spcBef>
                <a:spcPct val="0"/>
              </a:spcBef>
            </a:pPr>
            <a:r>
              <a:rPr lang="en-US" sz="9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From Prompt to Inbox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38078" y="5507434"/>
            <a:ext cx="1050780" cy="6794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01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268274" y="5576998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77952" y="6447891"/>
            <a:ext cx="2887991" cy="5821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Users input a prompt</a:t>
            </a:r>
          </a:p>
          <a:p>
            <a:pPr algn="l">
              <a:lnSpc>
                <a:spcPts val="2340"/>
              </a:lnSpc>
            </a:pPr>
            <a:r>
              <a:rPr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( e.g. “Apology for Delay” 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467181" y="6434365"/>
            <a:ext cx="2887991" cy="8771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AI generates a draft using Gemini API and past email embeddings.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767928" y="5572699"/>
            <a:ext cx="2197323" cy="679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03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279631" y="6434365"/>
            <a:ext cx="2747991" cy="582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Grammer tools refine the text.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329953" y="5590625"/>
            <a:ext cx="1340911" cy="13501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150"/>
              </a:lnSpc>
            </a:pPr>
            <a:r>
              <a:rPr lang="en-US" sz="5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04</a:t>
            </a:r>
          </a:p>
          <a:p>
            <a:pPr algn="l">
              <a:lnSpc>
                <a:spcPts val="5150"/>
              </a:lnSpc>
            </a:pPr>
            <a:endParaRPr lang="en-US" sz="5000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2115800" y="6392221"/>
            <a:ext cx="2646492" cy="582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Email is encrypted and save to History.</a:t>
            </a:r>
          </a:p>
        </p:txBody>
      </p:sp>
      <p:sp>
        <p:nvSpPr>
          <p:cNvPr id="24" name="Freeform 24"/>
          <p:cNvSpPr/>
          <p:nvPr/>
        </p:nvSpPr>
        <p:spPr>
          <a:xfrm>
            <a:off x="-1573240" y="8893298"/>
            <a:ext cx="4051334" cy="2765036"/>
          </a:xfrm>
          <a:custGeom>
            <a:avLst/>
            <a:gdLst/>
            <a:ahLst/>
            <a:cxnLst/>
            <a:rect l="l" t="t" r="r" b="b"/>
            <a:pathLst>
              <a:path w="4051334" h="2765036">
                <a:moveTo>
                  <a:pt x="0" y="0"/>
                </a:moveTo>
                <a:lnTo>
                  <a:pt x="4051334" y="0"/>
                </a:lnTo>
                <a:lnTo>
                  <a:pt x="4051334" y="2765036"/>
                </a:lnTo>
                <a:lnTo>
                  <a:pt x="0" y="27650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5262955" y="8864586"/>
            <a:ext cx="4602314" cy="3618569"/>
          </a:xfrm>
          <a:custGeom>
            <a:avLst/>
            <a:gdLst/>
            <a:ahLst/>
            <a:cxnLst/>
            <a:rect l="l" t="t" r="r" b="b"/>
            <a:pathLst>
              <a:path w="4602314" h="3618569">
                <a:moveTo>
                  <a:pt x="0" y="0"/>
                </a:moveTo>
                <a:lnTo>
                  <a:pt x="4602314" y="0"/>
                </a:lnTo>
                <a:lnTo>
                  <a:pt x="4602314" y="3618569"/>
                </a:lnTo>
                <a:lnTo>
                  <a:pt x="0" y="361856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6" name="Freeform 26"/>
          <p:cNvSpPr/>
          <p:nvPr/>
        </p:nvSpPr>
        <p:spPr>
          <a:xfrm>
            <a:off x="-674156" y="-1322787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8" y="0"/>
                </a:lnTo>
                <a:lnTo>
                  <a:pt x="4224468" y="2645574"/>
                </a:lnTo>
                <a:lnTo>
                  <a:pt x="0" y="26455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7" name="Freeform 27"/>
          <p:cNvSpPr/>
          <p:nvPr/>
        </p:nvSpPr>
        <p:spPr>
          <a:xfrm>
            <a:off x="11101574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8" name="Freeform 28"/>
          <p:cNvSpPr/>
          <p:nvPr/>
        </p:nvSpPr>
        <p:spPr>
          <a:xfrm>
            <a:off x="9653627" y="-3037933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9" name="Freeform 29"/>
          <p:cNvSpPr/>
          <p:nvPr/>
        </p:nvSpPr>
        <p:spPr>
          <a:xfrm rot="-5400000">
            <a:off x="4745771" y="-1877331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0" name="Freeform 30"/>
          <p:cNvSpPr/>
          <p:nvPr/>
        </p:nvSpPr>
        <p:spPr>
          <a:xfrm>
            <a:off x="2932282" y="9271808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1" name="Freeform 31"/>
          <p:cNvSpPr/>
          <p:nvPr/>
        </p:nvSpPr>
        <p:spPr>
          <a:xfrm>
            <a:off x="15262955" y="-1072630"/>
            <a:ext cx="1996345" cy="2149497"/>
          </a:xfrm>
          <a:custGeom>
            <a:avLst/>
            <a:gdLst/>
            <a:ahLst/>
            <a:cxnLst/>
            <a:rect l="l" t="t" r="r" b="b"/>
            <a:pathLst>
              <a:path w="1996345" h="2149497">
                <a:moveTo>
                  <a:pt x="0" y="0"/>
                </a:moveTo>
                <a:lnTo>
                  <a:pt x="1996345" y="0"/>
                </a:lnTo>
                <a:lnTo>
                  <a:pt x="1996345" y="2149497"/>
                </a:lnTo>
                <a:lnTo>
                  <a:pt x="0" y="214949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33" name="Group 3">
            <a:extLst>
              <a:ext uri="{FF2B5EF4-FFF2-40B4-BE49-F238E27FC236}">
                <a16:creationId xmlns:a16="http://schemas.microsoft.com/office/drawing/2014/main" id="{D485FAB7-B81C-B3BD-57FD-670686AFF17E}"/>
              </a:ext>
            </a:extLst>
          </p:cNvPr>
          <p:cNvGrpSpPr/>
          <p:nvPr/>
        </p:nvGrpSpPr>
        <p:grpSpPr>
          <a:xfrm>
            <a:off x="15837835" y="4823914"/>
            <a:ext cx="502056" cy="502056"/>
            <a:chOff x="0" y="0"/>
            <a:chExt cx="812800" cy="812800"/>
          </a:xfrm>
        </p:grpSpPr>
        <p:sp>
          <p:nvSpPr>
            <p:cNvPr id="34" name="Freeform 4">
              <a:extLst>
                <a:ext uri="{FF2B5EF4-FFF2-40B4-BE49-F238E27FC236}">
                  <a16:creationId xmlns:a16="http://schemas.microsoft.com/office/drawing/2014/main" id="{915D82D0-97E0-3882-3C09-0750D9DBBA8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  <a:ln cap="sq">
              <a:noFill/>
              <a:prstDash val="solid"/>
              <a:miter/>
            </a:ln>
          </p:spPr>
        </p:sp>
        <p:sp>
          <p:nvSpPr>
            <p:cNvPr id="35" name="TextBox 5">
              <a:extLst>
                <a:ext uri="{FF2B5EF4-FFF2-40B4-BE49-F238E27FC236}">
                  <a16:creationId xmlns:a16="http://schemas.microsoft.com/office/drawing/2014/main" id="{E2AA4FC9-4935-C99B-02F3-0879950A2BBE}"/>
                </a:ext>
              </a:extLst>
            </p:cNvPr>
            <p:cNvSpPr txBox="1"/>
            <p:nvPr/>
          </p:nvSpPr>
          <p:spPr>
            <a:xfrm>
              <a:off x="190500" y="219075"/>
              <a:ext cx="431800" cy="403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26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1ECDEBB-F900-74AC-25BA-CB8D43090EB2}"/>
              </a:ext>
            </a:extLst>
          </p:cNvPr>
          <p:cNvSpPr txBox="1"/>
          <p:nvPr/>
        </p:nvSpPr>
        <p:spPr>
          <a:xfrm>
            <a:off x="15554078" y="5459329"/>
            <a:ext cx="1143762" cy="775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5150"/>
              </a:lnSpc>
            </a:pPr>
            <a:r>
              <a:rPr lang="en-US" sz="5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05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657F92B-B671-9529-84AC-4D027D342B00}"/>
              </a:ext>
            </a:extLst>
          </p:cNvPr>
          <p:cNvSpPr txBox="1"/>
          <p:nvPr/>
        </p:nvSpPr>
        <p:spPr>
          <a:xfrm>
            <a:off x="15235596" y="6265714"/>
            <a:ext cx="2587020" cy="969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340"/>
              </a:lnSpc>
            </a:pPr>
            <a:r>
              <a:rPr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Sent via SMPT with </a:t>
            </a:r>
          </a:p>
          <a:p>
            <a:pPr algn="l">
              <a:lnSpc>
                <a:spcPts val="2340"/>
              </a:lnSpc>
            </a:pPr>
            <a:r>
              <a:rPr lang="en-US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user preferences applied.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40" grpId="0"/>
      <p:bldP spid="4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36549" y="4375283"/>
            <a:ext cx="10014901" cy="909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89"/>
              </a:lnSpc>
            </a:pPr>
            <a:endParaRPr lang="en-US" sz="6999" b="1">
              <a:solidFill>
                <a:srgbClr val="000000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964048" y="4008085"/>
            <a:ext cx="7641643" cy="3810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lvl="0" indent="-342900">
              <a:lnSpc>
                <a:spcPts val="269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400" u="none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Similarity Detection: Uses embeddings to suggest based on past emails.</a:t>
            </a:r>
          </a:p>
          <a:p>
            <a:pPr marL="342900" lvl="0" indent="-342900">
              <a:lnSpc>
                <a:spcPts val="269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US" sz="2400" u="none" spc="11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342900" lvl="0" indent="-342900">
              <a:lnSpc>
                <a:spcPts val="269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400" u="none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Caching: Reduces API calls with suggestion and embedding caches.</a:t>
            </a:r>
          </a:p>
          <a:p>
            <a:pPr marL="342900" lvl="0" indent="-342900">
              <a:lnSpc>
                <a:spcPts val="269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US" sz="2400" u="none" spc="11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342900" lvl="0" indent="-342900">
              <a:lnSpc>
                <a:spcPts val="269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400" u="none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Security: Encrypted email history ensures privacy.</a:t>
            </a:r>
          </a:p>
          <a:p>
            <a:pPr marL="342900" lvl="0" indent="-342900">
              <a:lnSpc>
                <a:spcPts val="269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endParaRPr lang="en-US" sz="2400" u="none" spc="119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342900" lvl="0" indent="-342900">
              <a:lnSpc>
                <a:spcPts val="2699"/>
              </a:lnSpc>
              <a:spcBef>
                <a:spcPct val="0"/>
              </a:spcBef>
              <a:buFont typeface="Wingdings" panose="05000000000000000000" pitchFamily="2" charset="2"/>
              <a:buChar char="§"/>
            </a:pPr>
            <a:r>
              <a:rPr lang="en-US" sz="2400" u="none" spc="119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Extensibility: Modular design for future features (e.g., multi-language support).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06739" y="1020585"/>
            <a:ext cx="11738168" cy="21571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8952"/>
              </a:lnSpc>
            </a:pPr>
            <a:r>
              <a:rPr lang="en-US" sz="9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Why We’re Different</a:t>
            </a:r>
          </a:p>
        </p:txBody>
      </p:sp>
      <p:sp>
        <p:nvSpPr>
          <p:cNvPr id="5" name="Freeform 5"/>
          <p:cNvSpPr/>
          <p:nvPr/>
        </p:nvSpPr>
        <p:spPr>
          <a:xfrm>
            <a:off x="-2329398" y="9017983"/>
            <a:ext cx="4899948" cy="3344214"/>
          </a:xfrm>
          <a:custGeom>
            <a:avLst/>
            <a:gdLst/>
            <a:ahLst/>
            <a:cxnLst/>
            <a:rect l="l" t="t" r="r" b="b"/>
            <a:pathLst>
              <a:path w="4899948" h="3344214">
                <a:moveTo>
                  <a:pt x="0" y="0"/>
                </a:moveTo>
                <a:lnTo>
                  <a:pt x="4899947" y="0"/>
                </a:lnTo>
                <a:lnTo>
                  <a:pt x="4899947" y="3344214"/>
                </a:lnTo>
                <a:lnTo>
                  <a:pt x="0" y="334421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847044" y="9882374"/>
            <a:ext cx="3296956" cy="809253"/>
          </a:xfrm>
          <a:custGeom>
            <a:avLst/>
            <a:gdLst/>
            <a:ahLst/>
            <a:cxnLst/>
            <a:rect l="l" t="t" r="r" b="b"/>
            <a:pathLst>
              <a:path w="3296956" h="809253">
                <a:moveTo>
                  <a:pt x="0" y="0"/>
                </a:moveTo>
                <a:lnTo>
                  <a:pt x="3296956" y="0"/>
                </a:lnTo>
                <a:lnTo>
                  <a:pt x="3296956" y="809252"/>
                </a:lnTo>
                <a:lnTo>
                  <a:pt x="0" y="8092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494772" y="9017983"/>
            <a:ext cx="4427843" cy="3481392"/>
          </a:xfrm>
          <a:custGeom>
            <a:avLst/>
            <a:gdLst/>
            <a:ahLst/>
            <a:cxnLst/>
            <a:rect l="l" t="t" r="r" b="b"/>
            <a:pathLst>
              <a:path w="4427843" h="3481392">
                <a:moveTo>
                  <a:pt x="0" y="0"/>
                </a:moveTo>
                <a:lnTo>
                  <a:pt x="4427843" y="0"/>
                </a:lnTo>
                <a:lnTo>
                  <a:pt x="4427843" y="3481391"/>
                </a:lnTo>
                <a:lnTo>
                  <a:pt x="0" y="34813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8" name="Freeform 8"/>
          <p:cNvSpPr/>
          <p:nvPr/>
        </p:nvSpPr>
        <p:spPr>
          <a:xfrm>
            <a:off x="-763398" y="-1534296"/>
            <a:ext cx="4899948" cy="3068592"/>
          </a:xfrm>
          <a:custGeom>
            <a:avLst/>
            <a:gdLst/>
            <a:ahLst/>
            <a:cxnLst/>
            <a:rect l="l" t="t" r="r" b="b"/>
            <a:pathLst>
              <a:path w="4899948" h="3068592">
                <a:moveTo>
                  <a:pt x="0" y="0"/>
                </a:moveTo>
                <a:lnTo>
                  <a:pt x="4899947" y="0"/>
                </a:lnTo>
                <a:lnTo>
                  <a:pt x="4899947" y="3068592"/>
                </a:lnTo>
                <a:lnTo>
                  <a:pt x="0" y="30685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9" name="Freeform 9"/>
          <p:cNvSpPr/>
          <p:nvPr/>
        </p:nvSpPr>
        <p:spPr>
          <a:xfrm>
            <a:off x="12801533" y="-3053980"/>
            <a:ext cx="4292424" cy="3870986"/>
          </a:xfrm>
          <a:custGeom>
            <a:avLst/>
            <a:gdLst/>
            <a:ahLst/>
            <a:cxnLst/>
            <a:rect l="l" t="t" r="r" b="b"/>
            <a:pathLst>
              <a:path w="4292424" h="3870986">
                <a:moveTo>
                  <a:pt x="0" y="0"/>
                </a:moveTo>
                <a:lnTo>
                  <a:pt x="4292424" y="0"/>
                </a:lnTo>
                <a:lnTo>
                  <a:pt x="4292424" y="3870986"/>
                </a:lnTo>
                <a:lnTo>
                  <a:pt x="0" y="38709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0" name="Freeform 10"/>
          <p:cNvSpPr/>
          <p:nvPr/>
        </p:nvSpPr>
        <p:spPr>
          <a:xfrm>
            <a:off x="10138935" y="9258300"/>
            <a:ext cx="4076270" cy="2863579"/>
          </a:xfrm>
          <a:custGeom>
            <a:avLst/>
            <a:gdLst/>
            <a:ahLst/>
            <a:cxnLst/>
            <a:rect l="l" t="t" r="r" b="b"/>
            <a:pathLst>
              <a:path w="4076270" h="2863579">
                <a:moveTo>
                  <a:pt x="0" y="0"/>
                </a:moveTo>
                <a:lnTo>
                  <a:pt x="4076270" y="0"/>
                </a:lnTo>
                <a:lnTo>
                  <a:pt x="4076270" y="2863579"/>
                </a:lnTo>
                <a:lnTo>
                  <a:pt x="0" y="286357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7495522" y="-3297794"/>
            <a:ext cx="5493058" cy="4114800"/>
          </a:xfrm>
          <a:custGeom>
            <a:avLst/>
            <a:gdLst/>
            <a:ahLst/>
            <a:cxnLst/>
            <a:rect l="l" t="t" r="r" b="b"/>
            <a:pathLst>
              <a:path w="5493058" h="4114800">
                <a:moveTo>
                  <a:pt x="0" y="0"/>
                </a:moveTo>
                <a:lnTo>
                  <a:pt x="5493058" y="0"/>
                </a:lnTo>
                <a:lnTo>
                  <a:pt x="54930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 rot="4747568">
            <a:off x="-2972342" y="3665317"/>
            <a:ext cx="4896097" cy="2735694"/>
          </a:xfrm>
          <a:custGeom>
            <a:avLst/>
            <a:gdLst/>
            <a:ahLst/>
            <a:cxnLst/>
            <a:rect l="l" t="t" r="r" b="b"/>
            <a:pathLst>
              <a:path w="4896097" h="2735694">
                <a:moveTo>
                  <a:pt x="0" y="0"/>
                </a:moveTo>
                <a:lnTo>
                  <a:pt x="4896097" y="0"/>
                </a:lnTo>
                <a:lnTo>
                  <a:pt x="4896097" y="2735694"/>
                </a:lnTo>
                <a:lnTo>
                  <a:pt x="0" y="273569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3" name="Freeform 13"/>
          <p:cNvSpPr/>
          <p:nvPr/>
        </p:nvSpPr>
        <p:spPr>
          <a:xfrm>
            <a:off x="4861154" y="-2102294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1" y="0"/>
                </a:lnTo>
                <a:lnTo>
                  <a:pt x="2892761" y="2919300"/>
                </a:lnTo>
                <a:lnTo>
                  <a:pt x="0" y="291930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Freeform 14"/>
          <p:cNvSpPr/>
          <p:nvPr/>
        </p:nvSpPr>
        <p:spPr>
          <a:xfrm>
            <a:off x="17494810" y="2371030"/>
            <a:ext cx="3575541" cy="3575541"/>
          </a:xfrm>
          <a:custGeom>
            <a:avLst/>
            <a:gdLst/>
            <a:ahLst/>
            <a:cxnLst/>
            <a:rect l="l" t="t" r="r" b="b"/>
            <a:pathLst>
              <a:path w="3575541" h="3575541">
                <a:moveTo>
                  <a:pt x="0" y="0"/>
                </a:moveTo>
                <a:lnTo>
                  <a:pt x="3575541" y="0"/>
                </a:lnTo>
                <a:lnTo>
                  <a:pt x="3575541" y="3575541"/>
                </a:lnTo>
                <a:lnTo>
                  <a:pt x="0" y="3575541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2570549" y="949682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 rot="-5282649">
            <a:off x="16596506" y="6970869"/>
            <a:ext cx="3382987" cy="1154444"/>
          </a:xfrm>
          <a:custGeom>
            <a:avLst/>
            <a:gdLst/>
            <a:ahLst/>
            <a:cxnLst/>
            <a:rect l="l" t="t" r="r" b="b"/>
            <a:pathLst>
              <a:path w="3382987" h="1154444">
                <a:moveTo>
                  <a:pt x="0" y="0"/>
                </a:moveTo>
                <a:lnTo>
                  <a:pt x="3382988" y="0"/>
                </a:lnTo>
                <a:lnTo>
                  <a:pt x="3382988" y="1154445"/>
                </a:lnTo>
                <a:lnTo>
                  <a:pt x="0" y="11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>
            <a:off x="17259300" y="-971659"/>
            <a:ext cx="3104522" cy="3342688"/>
          </a:xfrm>
          <a:custGeom>
            <a:avLst/>
            <a:gdLst/>
            <a:ahLst/>
            <a:cxnLst/>
            <a:rect l="l" t="t" r="r" b="b"/>
            <a:pathLst>
              <a:path w="3104522" h="3342688">
                <a:moveTo>
                  <a:pt x="0" y="0"/>
                </a:moveTo>
                <a:lnTo>
                  <a:pt x="3104522" y="0"/>
                </a:lnTo>
                <a:lnTo>
                  <a:pt x="3104522" y="3342689"/>
                </a:lnTo>
                <a:lnTo>
                  <a:pt x="0" y="3342689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8" name="Freeform 27">
            <a:extLst>
              <a:ext uri="{FF2B5EF4-FFF2-40B4-BE49-F238E27FC236}">
                <a16:creationId xmlns:a16="http://schemas.microsoft.com/office/drawing/2014/main" id="{467FD4FB-2B58-307C-9751-3DEE93E9642D}"/>
              </a:ext>
            </a:extLst>
          </p:cNvPr>
          <p:cNvSpPr/>
          <p:nvPr/>
        </p:nvSpPr>
        <p:spPr>
          <a:xfrm>
            <a:off x="-524294" y="5303629"/>
            <a:ext cx="3610211" cy="4963420"/>
          </a:xfrm>
          <a:custGeom>
            <a:avLst/>
            <a:gdLst/>
            <a:ahLst/>
            <a:cxnLst/>
            <a:rect l="l" t="t" r="r" b="b"/>
            <a:pathLst>
              <a:path w="1521152" h="1697240">
                <a:moveTo>
                  <a:pt x="0" y="0"/>
                </a:moveTo>
                <a:lnTo>
                  <a:pt x="1521151" y="0"/>
                </a:lnTo>
                <a:lnTo>
                  <a:pt x="1521151" y="1697240"/>
                </a:lnTo>
                <a:lnTo>
                  <a:pt x="0" y="1697240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a:blipFill>
        </p:spPr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7A802AF-B39A-0888-BA6D-56FC2759A6F1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1227257" y="3850692"/>
            <a:ext cx="6319405" cy="42892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 26"/>
          <p:cNvSpPr/>
          <p:nvPr/>
        </p:nvSpPr>
        <p:spPr>
          <a:xfrm>
            <a:off x="13311752" y="1820230"/>
            <a:ext cx="3032484" cy="6646539"/>
          </a:xfrm>
          <a:custGeom>
            <a:avLst/>
            <a:gdLst/>
            <a:ahLst/>
            <a:cxnLst/>
            <a:rect l="l" t="t" r="r" b="b"/>
            <a:pathLst>
              <a:path w="3032484" h="6646539">
                <a:moveTo>
                  <a:pt x="0" y="0"/>
                </a:moveTo>
                <a:lnTo>
                  <a:pt x="3032483" y="0"/>
                </a:lnTo>
                <a:lnTo>
                  <a:pt x="3032483" y="6646540"/>
                </a:lnTo>
                <a:lnTo>
                  <a:pt x="0" y="66465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1143000" y="2537897"/>
            <a:ext cx="7239000" cy="22744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2400" u="none" spc="9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Live demo or pre-recorded video showing:</a:t>
            </a:r>
          </a:p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endParaRPr lang="en-US" sz="2400" u="none" spc="96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285750" lvl="0" indent="-285750" algn="l">
              <a:lnSpc>
                <a:spcPts val="216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400" u="none" spc="9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	Generating an email from a prompt.</a:t>
            </a:r>
          </a:p>
          <a:p>
            <a:pPr marL="285750" lvl="0" indent="-285750" algn="l">
              <a:lnSpc>
                <a:spcPts val="216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400" u="none" spc="9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	Refining text (e.g., formalize tone).</a:t>
            </a:r>
          </a:p>
          <a:p>
            <a:pPr marL="285750" lvl="0" indent="-285750" algn="l">
              <a:lnSpc>
                <a:spcPts val="216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sz="2400" u="none" spc="9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	Viewing encrypted history.</a:t>
            </a:r>
          </a:p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endParaRPr lang="en-US" sz="2400" spc="96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l">
              <a:lnSpc>
                <a:spcPts val="2160"/>
              </a:lnSpc>
              <a:spcBef>
                <a:spcPct val="0"/>
              </a:spcBef>
            </a:pPr>
            <a:r>
              <a:rPr lang="en-US" sz="2400" u="none" spc="96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Note: Keep it short (30-60 seconds) and rehearsed.</a:t>
            </a:r>
          </a:p>
        </p:txBody>
      </p:sp>
      <p:sp>
        <p:nvSpPr>
          <p:cNvPr id="35" name="Freeform 35"/>
          <p:cNvSpPr/>
          <p:nvPr/>
        </p:nvSpPr>
        <p:spPr>
          <a:xfrm rot="-10800000">
            <a:off x="14827993" y="-1392447"/>
            <a:ext cx="4017146" cy="3158481"/>
          </a:xfrm>
          <a:custGeom>
            <a:avLst/>
            <a:gdLst/>
            <a:ahLst/>
            <a:cxnLst/>
            <a:rect l="l" t="t" r="r" b="b"/>
            <a:pathLst>
              <a:path w="4017146" h="3158481">
                <a:moveTo>
                  <a:pt x="0" y="0"/>
                </a:moveTo>
                <a:lnTo>
                  <a:pt x="4017147" y="0"/>
                </a:lnTo>
                <a:lnTo>
                  <a:pt x="4017147" y="3158481"/>
                </a:lnTo>
                <a:lnTo>
                  <a:pt x="0" y="31584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6" name="Freeform 36"/>
          <p:cNvSpPr/>
          <p:nvPr/>
        </p:nvSpPr>
        <p:spPr>
          <a:xfrm>
            <a:off x="4580296" y="-1616873"/>
            <a:ext cx="4224468" cy="2645573"/>
          </a:xfrm>
          <a:custGeom>
            <a:avLst/>
            <a:gdLst/>
            <a:ahLst/>
            <a:cxnLst/>
            <a:rect l="l" t="t" r="r" b="b"/>
            <a:pathLst>
              <a:path w="4224468" h="2645573">
                <a:moveTo>
                  <a:pt x="0" y="0"/>
                </a:moveTo>
                <a:lnTo>
                  <a:pt x="4224469" y="0"/>
                </a:lnTo>
                <a:lnTo>
                  <a:pt x="4224469" y="2645573"/>
                </a:lnTo>
                <a:lnTo>
                  <a:pt x="0" y="26455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7" name="Freeform 37"/>
          <p:cNvSpPr/>
          <p:nvPr/>
        </p:nvSpPr>
        <p:spPr>
          <a:xfrm>
            <a:off x="8285780" y="9560661"/>
            <a:ext cx="3169280" cy="2226419"/>
          </a:xfrm>
          <a:custGeom>
            <a:avLst/>
            <a:gdLst/>
            <a:ahLst/>
            <a:cxnLst/>
            <a:rect l="l" t="t" r="r" b="b"/>
            <a:pathLst>
              <a:path w="3169280" h="2226419">
                <a:moveTo>
                  <a:pt x="0" y="0"/>
                </a:moveTo>
                <a:lnTo>
                  <a:pt x="3169280" y="0"/>
                </a:lnTo>
                <a:lnTo>
                  <a:pt x="3169280" y="2226419"/>
                </a:lnTo>
                <a:lnTo>
                  <a:pt x="0" y="22264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8" name="Freeform 38"/>
          <p:cNvSpPr/>
          <p:nvPr/>
        </p:nvSpPr>
        <p:spPr>
          <a:xfrm rot="-5400000">
            <a:off x="12134412" y="9245030"/>
            <a:ext cx="2892762" cy="2919301"/>
          </a:xfrm>
          <a:custGeom>
            <a:avLst/>
            <a:gdLst/>
            <a:ahLst/>
            <a:cxnLst/>
            <a:rect l="l" t="t" r="r" b="b"/>
            <a:pathLst>
              <a:path w="2892762" h="2919301">
                <a:moveTo>
                  <a:pt x="0" y="0"/>
                </a:moveTo>
                <a:lnTo>
                  <a:pt x="2892762" y="0"/>
                </a:lnTo>
                <a:lnTo>
                  <a:pt x="2892762" y="2919301"/>
                </a:lnTo>
                <a:lnTo>
                  <a:pt x="0" y="291930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39" name="Freeform 39"/>
          <p:cNvSpPr/>
          <p:nvPr/>
        </p:nvSpPr>
        <p:spPr>
          <a:xfrm>
            <a:off x="-1558320" y="9093737"/>
            <a:ext cx="2587020" cy="2386526"/>
          </a:xfrm>
          <a:custGeom>
            <a:avLst/>
            <a:gdLst/>
            <a:ahLst/>
            <a:cxnLst/>
            <a:rect l="l" t="t" r="r" b="b"/>
            <a:pathLst>
              <a:path w="2587020" h="2386526">
                <a:moveTo>
                  <a:pt x="0" y="0"/>
                </a:moveTo>
                <a:lnTo>
                  <a:pt x="2587020" y="0"/>
                </a:lnTo>
                <a:lnTo>
                  <a:pt x="2587020" y="2386526"/>
                </a:lnTo>
                <a:lnTo>
                  <a:pt x="0" y="238652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0" name="Freeform 40"/>
          <p:cNvSpPr/>
          <p:nvPr/>
        </p:nvSpPr>
        <p:spPr>
          <a:xfrm>
            <a:off x="17259300" y="7433853"/>
            <a:ext cx="1794966" cy="1932669"/>
          </a:xfrm>
          <a:custGeom>
            <a:avLst/>
            <a:gdLst/>
            <a:ahLst/>
            <a:cxnLst/>
            <a:rect l="l" t="t" r="r" b="b"/>
            <a:pathLst>
              <a:path w="1794966" h="1932669">
                <a:moveTo>
                  <a:pt x="0" y="0"/>
                </a:moveTo>
                <a:lnTo>
                  <a:pt x="1794966" y="0"/>
                </a:lnTo>
                <a:lnTo>
                  <a:pt x="1794966" y="1932669"/>
                </a:lnTo>
                <a:lnTo>
                  <a:pt x="0" y="19326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1" name="Freeform 41"/>
          <p:cNvSpPr/>
          <p:nvPr/>
        </p:nvSpPr>
        <p:spPr>
          <a:xfrm>
            <a:off x="-744232" y="460501"/>
            <a:ext cx="1488463" cy="1602652"/>
          </a:xfrm>
          <a:custGeom>
            <a:avLst/>
            <a:gdLst/>
            <a:ahLst/>
            <a:cxnLst/>
            <a:rect l="l" t="t" r="r" b="b"/>
            <a:pathLst>
              <a:path w="1488463" h="1602652">
                <a:moveTo>
                  <a:pt x="0" y="0"/>
                </a:moveTo>
                <a:lnTo>
                  <a:pt x="1488464" y="0"/>
                </a:lnTo>
                <a:lnTo>
                  <a:pt x="1488464" y="1602652"/>
                </a:lnTo>
                <a:lnTo>
                  <a:pt x="0" y="160265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8972687-0CDC-9ECD-D686-BD5A63884BA5}"/>
              </a:ext>
            </a:extLst>
          </p:cNvPr>
          <p:cNvSpPr txBox="1"/>
          <p:nvPr/>
        </p:nvSpPr>
        <p:spPr>
          <a:xfrm>
            <a:off x="-39097" y="137063"/>
            <a:ext cx="10300854" cy="2249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18952"/>
              </a:lnSpc>
            </a:pPr>
            <a:r>
              <a:rPr lang="en-US" sz="9000" b="1">
                <a:solidFill>
                  <a:srgbClr val="000000"/>
                </a:solidFill>
                <a:latin typeface="DM Sans Bold"/>
                <a:ea typeface="DM Sans Bold"/>
                <a:cs typeface="DM Sans Bold"/>
                <a:sym typeface="DM Sans Bold"/>
              </a:rPr>
              <a:t>See It in Action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4981423-8140-04C6-E737-C1287EA414F3}"/>
              </a:ext>
            </a:extLst>
          </p:cNvPr>
          <p:cNvSpPr/>
          <p:nvPr/>
        </p:nvSpPr>
        <p:spPr>
          <a:xfrm>
            <a:off x="1143000" y="4963608"/>
            <a:ext cx="9829800" cy="5323392"/>
          </a:xfrm>
          <a:prstGeom prst="rect">
            <a:avLst/>
          </a:prstGeom>
          <a:blipFill dpi="0"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579</Words>
  <Application>Microsoft Office PowerPoint</Application>
  <PresentationFormat>Custom</PresentationFormat>
  <Paragraphs>101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DM Sans</vt:lpstr>
      <vt:lpstr>Arial</vt:lpstr>
      <vt:lpstr>Wingdings</vt:lpstr>
      <vt:lpstr>Calibri</vt:lpstr>
      <vt:lpstr>DM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Akshat Kumar</dc:creator>
  <cp:lastModifiedBy>Akshat Kumar</cp:lastModifiedBy>
  <cp:revision>1</cp:revision>
  <dcterms:created xsi:type="dcterms:W3CDTF">2006-08-16T00:00:00Z</dcterms:created>
  <dcterms:modified xsi:type="dcterms:W3CDTF">2025-04-06T07:53:47Z</dcterms:modified>
  <dc:identifier>DAGjzrS4RcA</dc:identifier>
</cp:coreProperties>
</file>